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85" r:id="rId3"/>
    <p:sldId id="268" r:id="rId4"/>
    <p:sldId id="284" r:id="rId5"/>
    <p:sldId id="288" r:id="rId6"/>
    <p:sldId id="257" r:id="rId7"/>
    <p:sldId id="260" r:id="rId8"/>
    <p:sldId id="287" r:id="rId9"/>
    <p:sldId id="289" r:id="rId10"/>
    <p:sldId id="29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422" autoAdjust="0"/>
    <p:restoredTop sz="94737" autoAdjust="0"/>
  </p:normalViewPr>
  <p:slideViewPr>
    <p:cSldViewPr>
      <p:cViewPr varScale="1">
        <p:scale>
          <a:sx n="79" d="100"/>
          <a:sy n="79" d="100"/>
        </p:scale>
        <p:origin x="-6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0ECD0-B928-4944-B72B-BB7296ED2ED7}" type="datetimeFigureOut">
              <a:rPr lang="en-US" smtClean="0"/>
              <a:pPr/>
              <a:t>3/5/2008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A4861-13A8-437D-AAE6-4812E14A27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4861-13A8-437D-AAE6-4812E14A27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4861-13A8-437D-AAE6-4812E14A27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4861-13A8-437D-AAE6-4812E14A27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4861-13A8-437D-AAE6-4812E14A27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4861-13A8-437D-AAE6-4812E14A27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4861-13A8-437D-AAE6-4812E14A27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4861-13A8-437D-AAE6-4812E14A27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4861-13A8-437D-AAE6-4812E14A27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4861-13A8-437D-AAE6-4812E14A27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A4861-13A8-437D-AAE6-4812E14A27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CC5E1-D5D3-478F-9F64-9D6C33ACECF9}" type="datetimeFigureOut">
              <a:rPr lang="en-US"/>
              <a:pPr>
                <a:defRPr/>
              </a:pPr>
              <a:t>3/5/2008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CAC22-89B0-4EE0-AB8D-BED8E97A5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99EA-B505-460B-BE72-10E97DCB624E}" type="datetimeFigureOut">
              <a:rPr lang="en-US"/>
              <a:pPr>
                <a:defRPr/>
              </a:pPr>
              <a:t>3/5/2008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7FAE7-C867-4528-A867-97CDFD8FE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90871-E833-4696-A397-BA1DFF55C70E}" type="datetimeFigureOut">
              <a:rPr lang="en-US"/>
              <a:pPr>
                <a:defRPr/>
              </a:pPr>
              <a:t>3/5/2008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62BC-D4E3-4467-A3D4-D53FF13B2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E6337-9C61-44D6-87F0-77C91C53D6BA}" type="datetimeFigureOut">
              <a:rPr lang="en-US"/>
              <a:pPr>
                <a:defRPr/>
              </a:pPr>
              <a:t>3/5/2008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E6670-22FC-492C-9847-2A94A2985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6E887-0334-4480-A6AC-4576D81223E5}" type="datetimeFigureOut">
              <a:rPr lang="en-US"/>
              <a:pPr>
                <a:defRPr/>
              </a:pPr>
              <a:t>3/5/2008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838CC-52E7-43C8-8BA6-4848E7D3C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3C57A-41EE-400D-A736-21CB6286FCC9}" type="datetimeFigureOut">
              <a:rPr lang="en-US"/>
              <a:pPr>
                <a:defRPr/>
              </a:pPr>
              <a:t>3/5/2008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2D8A-9421-4B90-ACE1-2994530B9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3106D-5B42-4426-BE31-BF32B7348D16}" type="datetimeFigureOut">
              <a:rPr lang="en-US"/>
              <a:pPr>
                <a:defRPr/>
              </a:pPr>
              <a:t>3/5/2008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4B94E-CD57-43BF-90BB-85C447A1B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8F088-0E2E-4CB6-B37C-8AD5AC31C5A5}" type="datetimeFigureOut">
              <a:rPr lang="en-US"/>
              <a:pPr>
                <a:defRPr/>
              </a:pPr>
              <a:t>3/5/2008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6CF46-93CF-47D3-829D-E0B211305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206FC-A843-4D1A-981E-A9F8B0D755B0}" type="datetimeFigureOut">
              <a:rPr lang="en-US"/>
              <a:pPr>
                <a:defRPr/>
              </a:pPr>
              <a:t>3/5/2008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A6BEA-8476-4103-84EB-713788077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CB000-5DF3-40D6-B390-178CC9DE656C}" type="datetimeFigureOut">
              <a:rPr lang="en-US"/>
              <a:pPr>
                <a:defRPr/>
              </a:pPr>
              <a:t>3/5/2008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68129-3425-4A81-992C-9464D3510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0DD85-AA04-4278-8B7B-3228496A2A3F}" type="datetimeFigureOut">
              <a:rPr lang="en-US"/>
              <a:pPr>
                <a:defRPr/>
              </a:pPr>
              <a:t>3/5/2008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703E-E964-4C3F-A31A-B0880D045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7991CB-8EBA-4477-823B-D9621F705FAD}" type="datetimeFigureOut">
              <a:rPr lang="en-US"/>
              <a:pPr>
                <a:defRPr/>
              </a:pPr>
              <a:t>3/5/2008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7EFDAA-85B4-4F10-A6E7-D926AAB77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15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Eligibility in a death penalty case: the forgotten phase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6400800" cy="1600200"/>
          </a:xfrm>
        </p:spPr>
        <p:txBody>
          <a:bodyPr>
            <a:normAutofit fontScale="70000" lnSpcReduction="20000"/>
          </a:bodyPr>
          <a:lstStyle/>
          <a:p>
            <a:pPr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/>
              <a:t>Stephen L. Richards</a:t>
            </a:r>
          </a:p>
          <a:p>
            <a:pPr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/>
              <a:t>			    Law Firm of Richards and Lyon  </a:t>
            </a:r>
          </a:p>
          <a:p>
            <a:pPr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/>
              <a:t>			    		773-817-6927</a:t>
            </a:r>
          </a:p>
          <a:p>
            <a:pPr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/>
              <a:t>				Sricha5461@aol.com		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murder to be “cold,” it must be not motivated by mercy or the emotion of the moment, and the defendant must kill without feeling or sympathy. For a murder to be “calculated and premeditated pursuant to a preconceived plan, scheme, or design,” it must have been deliberated or reflected upon for an extended period of time</a:t>
            </a:r>
            <a:r>
              <a:rPr lang="en-US" dirty="0" smtClean="0">
                <a:solidFill>
                  <a:srgbClr val="FF0000"/>
                </a:solidFill>
              </a:rPr>
              <a:t>, and must have been thought out well in advance of the crime.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</a:t>
            </a:r>
          </a:p>
          <a:p>
            <a:endParaRPr lang="en-US" dirty="0" smtClean="0"/>
          </a:p>
          <a:p>
            <a:r>
              <a:rPr lang="en-US" dirty="0" smtClean="0"/>
              <a:t>Pretrial Litigation </a:t>
            </a:r>
          </a:p>
          <a:p>
            <a:endParaRPr lang="en-US" dirty="0" smtClean="0"/>
          </a:p>
          <a:p>
            <a:r>
              <a:rPr lang="en-US" dirty="0" smtClean="0"/>
              <a:t>Jury Selection </a:t>
            </a:r>
          </a:p>
          <a:p>
            <a:endParaRPr lang="en-US" dirty="0" smtClean="0"/>
          </a:p>
          <a:p>
            <a:r>
              <a:rPr lang="en-US" dirty="0" smtClean="0"/>
              <a:t>Evidence, Argument, and Jury Instructions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is the eligibility phase the best thing since sliced bread?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2057400"/>
            <a:ext cx="8504238" cy="4041775"/>
          </a:xfrm>
        </p:spPr>
        <p:txBody>
          <a:bodyPr>
            <a:normAutofit/>
          </a:bodyPr>
          <a:lstStyle/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One Juror – Defense Wins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Reasonable Doubt 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Residual Doubt 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Rules of Evidence </a:t>
            </a:r>
          </a:p>
          <a:p>
            <a:pPr marL="868680" lvl="1" indent="-283464" fontAlgn="auto">
              <a:spcAft>
                <a:spcPts val="0"/>
              </a:spcAft>
              <a:buNone/>
              <a:defRPr/>
            </a:pPr>
            <a:r>
              <a:rPr lang="en-US" dirty="0" smtClean="0"/>
              <a:t>						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Eligibility Jury Wins Since 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Larry Mack </a:t>
            </a:r>
            <a:r>
              <a:rPr lang="en-US" sz="2400" dirty="0" smtClean="0"/>
              <a:t>– 4 jurors didn’t believe felony murder killing was intentional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James Huff </a:t>
            </a:r>
            <a:r>
              <a:rPr lang="en-US" sz="2400" dirty="0" smtClean="0"/>
              <a:t>– 12 jurors didn’t believe  child was intentionally killed during course of sexual assault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Maurice </a:t>
            </a:r>
            <a:r>
              <a:rPr lang="en-US" sz="2400" dirty="0" err="1" smtClean="0">
                <a:solidFill>
                  <a:srgbClr val="FF0000"/>
                </a:solidFill>
              </a:rPr>
              <a:t>LaGrone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en-US" sz="2400" dirty="0" smtClean="0"/>
              <a:t>12 jurors decided that defendant did not have the intent to kill more than one person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William Buck </a:t>
            </a:r>
            <a:r>
              <a:rPr lang="en-US" sz="2400" dirty="0" smtClean="0"/>
              <a:t>– two jurors didn’t believe that officer was acting in line of duty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you ever give up on eligibility?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murder cases?</a:t>
            </a:r>
          </a:p>
          <a:p>
            <a:pPr lvl="1"/>
            <a:r>
              <a:rPr lang="en-US" dirty="0" smtClean="0"/>
              <a:t>But . . . Check to see if prior murder qualifies</a:t>
            </a:r>
          </a:p>
          <a:p>
            <a:pPr lvl="1"/>
            <a:r>
              <a:rPr lang="en-US" dirty="0" smtClean="0"/>
              <a:t>Arson cases --- is there an intent to kill more than one person by a single act </a:t>
            </a:r>
          </a:p>
          <a:p>
            <a:pPr lvl="1"/>
            <a:r>
              <a:rPr lang="en-US" dirty="0" smtClean="0"/>
              <a:t>If felony murder or accountability did your defendant  intend to kill or know </a:t>
            </a:r>
          </a:p>
          <a:p>
            <a:r>
              <a:rPr lang="en-US" dirty="0" smtClean="0"/>
              <a:t>More than one aggravator?</a:t>
            </a:r>
          </a:p>
          <a:p>
            <a:pPr lvl="1"/>
            <a:r>
              <a:rPr lang="en-US" dirty="0" smtClean="0"/>
              <a:t>Numbers count</a:t>
            </a:r>
          </a:p>
          <a:p>
            <a:pPr lvl="1"/>
            <a:r>
              <a:rPr lang="en-US" dirty="0" smtClean="0"/>
              <a:t>Some aggravators are worse than others</a:t>
            </a:r>
          </a:p>
          <a:p>
            <a:pPr lvl="1"/>
            <a:r>
              <a:rPr lang="en-US" dirty="0" smtClean="0"/>
              <a:t>Chance to train jury in one juror verdict principle</a:t>
            </a:r>
          </a:p>
          <a:p>
            <a:pPr lvl="4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Selected </a:t>
            </a:r>
            <a:r>
              <a:rPr lang="en-US" sz="2800" dirty="0" smtClean="0"/>
              <a:t>Eligibility </a:t>
            </a:r>
            <a:r>
              <a:rPr lang="en-US" sz="2800" dirty="0" smtClean="0"/>
              <a:t>Issues </a:t>
            </a:r>
            <a:endParaRPr lang="en-US" sz="2800" dirty="0"/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05400"/>
          </a:xfrm>
        </p:spPr>
        <p:txBody>
          <a:bodyPr/>
          <a:lstStyle/>
          <a:p>
            <a:r>
              <a:rPr lang="en-US" dirty="0" smtClean="0"/>
              <a:t>Felony murder – </a:t>
            </a:r>
          </a:p>
          <a:p>
            <a:pPr lvl="1"/>
            <a:r>
              <a:rPr lang="en-US" dirty="0" smtClean="0"/>
              <a:t>Actual killer or </a:t>
            </a:r>
            <a:r>
              <a:rPr lang="en-US" dirty="0" err="1" smtClean="0"/>
              <a:t>wounder</a:t>
            </a:r>
            <a:endParaRPr lang="en-US" dirty="0" smtClean="0"/>
          </a:p>
          <a:p>
            <a:pPr lvl="1"/>
            <a:r>
              <a:rPr lang="en-US" dirty="0" smtClean="0"/>
              <a:t>Mental state </a:t>
            </a:r>
          </a:p>
          <a:p>
            <a:pPr lvl="1"/>
            <a:r>
              <a:rPr lang="en-US" dirty="0" smtClean="0"/>
              <a:t>Was the felony established beyond RD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Police officer	-- in line of duty or known to be police officer </a:t>
            </a:r>
          </a:p>
          <a:p>
            <a:endParaRPr lang="en-US" dirty="0" smtClean="0"/>
          </a:p>
          <a:p>
            <a:r>
              <a:rPr lang="en-US" dirty="0" smtClean="0"/>
              <a:t>Cold and calculated – “cold” and “premeditated”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Pretrial Litigation on Eligibility Issues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457200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Eligibility Factors not in Indictment</a:t>
            </a:r>
            <a:endParaRPr lang="en-US" i="1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i="1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Notice of Intent (Not specific enough)</a:t>
            </a: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Unprovable</a:t>
            </a:r>
            <a:r>
              <a:rPr lang="en-US" dirty="0" smtClean="0"/>
              <a:t> – request for evidentiary hearing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 and Jury Selection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for the </a:t>
            </a:r>
            <a:r>
              <a:rPr lang="en-US" dirty="0" err="1" smtClean="0"/>
              <a:t>Zehr</a:t>
            </a:r>
            <a:r>
              <a:rPr lang="en-US" dirty="0" smtClean="0"/>
              <a:t> questions on eligibility, if there is going to be a good eligibility issue</a:t>
            </a:r>
          </a:p>
          <a:p>
            <a:endParaRPr lang="en-US" dirty="0" smtClean="0"/>
          </a:p>
          <a:p>
            <a:r>
              <a:rPr lang="en-US" dirty="0" smtClean="0"/>
              <a:t>Ask to modify the Morgan questions, based on the aggravating factors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Jury Instructions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“Mack Error”  Rule </a:t>
            </a:r>
          </a:p>
          <a:p>
            <a:endParaRPr lang="en-US" dirty="0" smtClean="0"/>
          </a:p>
          <a:p>
            <a:r>
              <a:rPr lang="en-US" dirty="0" smtClean="0"/>
              <a:t>Check to See Which Evidentiary Instructions you Need to Repeat from the First Phase </a:t>
            </a:r>
          </a:p>
          <a:p>
            <a:endParaRPr lang="en-US" dirty="0" smtClean="0"/>
          </a:p>
          <a:p>
            <a:r>
              <a:rPr lang="en-US" dirty="0" smtClean="0"/>
              <a:t>Ask for Separate Verdict Forms for Each Factor </a:t>
            </a:r>
          </a:p>
          <a:p>
            <a:endParaRPr lang="en-US" dirty="0" smtClean="0"/>
          </a:p>
          <a:p>
            <a:r>
              <a:rPr lang="en-US" dirty="0" smtClean="0"/>
              <a:t>Look for non-IPI definitions as to each factor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865</TotalTime>
  <Words>401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Eligibility in a death penalty case: the forgotten phase</vt:lpstr>
      <vt:lpstr>Four Steps</vt:lpstr>
      <vt:lpstr>Why is the eligibility phase the best thing since sliced bread?</vt:lpstr>
      <vt:lpstr>Eligibility Jury Wins Since 2000</vt:lpstr>
      <vt:lpstr>Should you ever give up on eligibility?</vt:lpstr>
      <vt:lpstr>Selected Eligibility Issues </vt:lpstr>
      <vt:lpstr>Pretrial Litigation on Eligibility Issues</vt:lpstr>
      <vt:lpstr>Eligibility and Jury Selection </vt:lpstr>
      <vt:lpstr>Jury Instructions </vt:lpstr>
      <vt:lpstr>Example: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Jury Selection in an Illinois Capital Case</dc:title>
  <dc:creator>Srichards</dc:creator>
  <cp:lastModifiedBy>srichards</cp:lastModifiedBy>
  <cp:revision>18</cp:revision>
  <dcterms:created xsi:type="dcterms:W3CDTF">2007-09-05T17:35:07Z</dcterms:created>
  <dcterms:modified xsi:type="dcterms:W3CDTF">2008-03-05T12:38:02Z</dcterms:modified>
</cp:coreProperties>
</file>