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0"/>
  </p:notesMasterIdLst>
  <p:sldIdLst>
    <p:sldId id="256" r:id="rId2"/>
    <p:sldId id="271" r:id="rId3"/>
    <p:sldId id="257" r:id="rId4"/>
    <p:sldId id="259" r:id="rId5"/>
    <p:sldId id="260" r:id="rId6"/>
    <p:sldId id="261" r:id="rId7"/>
    <p:sldId id="262" r:id="rId8"/>
    <p:sldId id="258" r:id="rId9"/>
    <p:sldId id="269" r:id="rId10"/>
    <p:sldId id="263" r:id="rId11"/>
    <p:sldId id="264" r:id="rId12"/>
    <p:sldId id="265" r:id="rId13"/>
    <p:sldId id="284" r:id="rId14"/>
    <p:sldId id="268" r:id="rId15"/>
    <p:sldId id="272" r:id="rId16"/>
    <p:sldId id="273" r:id="rId17"/>
    <p:sldId id="274" r:id="rId18"/>
    <p:sldId id="275" r:id="rId19"/>
    <p:sldId id="276" r:id="rId20"/>
    <p:sldId id="277" r:id="rId21"/>
    <p:sldId id="278" r:id="rId22"/>
    <p:sldId id="282" r:id="rId23"/>
    <p:sldId id="279" r:id="rId24"/>
    <p:sldId id="280" r:id="rId25"/>
    <p:sldId id="283" r:id="rId26"/>
    <p:sldId id="281" r:id="rId27"/>
    <p:sldId id="285" r:id="rId28"/>
    <p:sldId id="28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8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465AC52-FD66-4052-9131-28DA22CD7F1E}" type="datetimeFigureOut">
              <a:rPr lang="en-US"/>
              <a:pPr>
                <a:defRPr/>
              </a:pPr>
              <a:t>5/14/2009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77BAF06-201A-4685-B63E-3B885C8A87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2BE2E0-7DD5-483A-AAF2-AC1A4F16DFD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39E285-2A72-40CC-B237-9C21A3C3F1D0}"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71DBB8-A243-43B0-B428-629C8B4EBB17}"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95FBEC-5E89-4080-9802-0162F96BC4A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47D5015-EE57-40BB-9D98-975753BB49CA}"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819F9AF-86D8-49EC-86F6-60F0BC8D87E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1B8661A-9F7B-4174-9193-61D667B7C3E6}"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23E01A7-44C2-4096-BCD3-CF8F64429F6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77BAF06-201A-4685-B63E-3B885C8A87E4}" type="slidenum">
              <a:rPr lang="en-US" smtClean="0"/>
              <a:pPr>
                <a:defRPr/>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BF9500-5B3A-4F6F-B16A-C1E633F88705}"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86DB7-37AD-49BA-86ED-8BA8B342355C}"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5C0549-9667-49E9-9FFE-BB59F28BF909}"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2F4C61-B26B-434D-AE17-569ABCF29D7E}"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F73073-D7BA-4796-BCD6-93627DF26FF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B5AFD1-9BAC-4CC0-9526-E49D956A46E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B061E1E-013C-4375-9A8C-EE535A2E3B2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5928918-C80E-4AF5-B7CA-B5DAE6684B07}" type="datetimeFigureOut">
              <a:rPr lang="en-US"/>
              <a:pPr>
                <a:defRPr/>
              </a:pPr>
              <a:t>5/14/2009</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DF543D6-326C-47E3-9F9E-B2313C1B33B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D3CC60-7F72-4DDF-82F6-E665B78BD88A}" type="datetimeFigureOut">
              <a:rPr lang="en-US"/>
              <a:pPr>
                <a:defRPr/>
              </a:pPr>
              <a:t>5/14/2009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DFB2F-20DF-42FE-B347-40F0CE0EBE0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D3333E42-8907-4AFA-8D94-857BFAC466D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364E0BA1-1AF2-411D-A1C9-40B37FD4DBA6}" type="datetimeFigureOut">
              <a:rPr lang="en-US"/>
              <a:pPr>
                <a:defRPr/>
              </a:pPr>
              <a:t>5/14/2009</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7E31F8-64A1-4C1D-A04A-66583BA90648}" type="datetimeFigureOut">
              <a:rPr lang="en-US"/>
              <a:pPr>
                <a:defRPr/>
              </a:pPr>
              <a:t>5/14/2009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49DE0EE6-01A1-4F09-8806-43D7400ED95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547D2FF2-F46A-4991-9A93-322E73279E53}" type="datetimeFigureOut">
              <a:rPr lang="en-US"/>
              <a:pPr>
                <a:defRPr/>
              </a:pPr>
              <a:t>5/14/2009</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A3009BB-41C8-4C04-8AB2-089B53A9D25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5804830-BB37-4084-898D-F2E3682DDC0D}" type="datetimeFigureOut">
              <a:rPr lang="en-US"/>
              <a:pPr>
                <a:defRPr/>
              </a:pPr>
              <a:t>5/14/2009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2D31E09-6C1A-4DAF-81DD-24F589A3E42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07B2BD4E-C5EA-44D5-BEAB-1C3076FD71C7}" type="datetimeFigureOut">
              <a:rPr lang="en-US"/>
              <a:pPr>
                <a:defRPr/>
              </a:pPr>
              <a:t>5/14/2009</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42E7CAA1-D3C0-4C85-BFB5-2F6F632EE75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E8DA9A1-C059-45E8-B781-AD6E869361A4}" type="datetimeFigureOut">
              <a:rPr lang="en-US"/>
              <a:pPr>
                <a:defRPr/>
              </a:pPr>
              <a:t>5/14/2009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89E7BFD5-7124-4D93-A302-BA7FA18D95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020325FC-6F91-4702-A1C0-26BB0958CC20}" type="datetimeFigureOut">
              <a:rPr lang="en-US"/>
              <a:pPr>
                <a:defRPr/>
              </a:pPr>
              <a:t>5/14/2009</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D4F148C9-854A-40A0-9782-7674B8995A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059141A-8DA0-4BB0-AC7C-013A53C5D8FF}"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F6DCFD1C-D0E1-4F14-ACE6-F553570299A7}" type="datetimeFigureOut">
              <a:rPr lang="en-US"/>
              <a:pPr>
                <a:defRPr/>
              </a:pPr>
              <a:t>5/14/2009</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6D69546-81AF-44B9-B057-3FBFAB389D89}"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E91FC77D-B8E3-461A-A9C9-122ED320BF49}" type="datetimeFigureOut">
              <a:rPr lang="en-US"/>
              <a:pPr>
                <a:defRPr/>
              </a:pPr>
              <a:t>5/14/2009</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A37C5C27-E665-4539-8978-0A5CE58E87C8}" type="datetimeFigureOut">
              <a:rPr lang="en-US"/>
              <a:pPr>
                <a:defRPr/>
              </a:pPr>
              <a:t>5/14/2009</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68C3BDF4-9E87-4BD3-A8FC-74FB7E53B5DF}"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North_American_Avia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en.wikipedia.org/wiki/Project_Nike" TargetMode="External"/><Relationship Id="rId4" Type="http://schemas.openxmlformats.org/officeDocument/2006/relationships/hyperlink" Target="http://en.wikipedia.org/wiki/RFN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Counsel of choice: or Homage to Irving </a:t>
            </a:r>
            <a:r>
              <a:rPr lang="en-US" dirty="0" err="1" smtClean="0"/>
              <a:t>Kanarek</a:t>
            </a:r>
            <a:endParaRPr lang="en-US" dirty="0"/>
          </a:p>
        </p:txBody>
      </p:sp>
      <p:sp>
        <p:nvSpPr>
          <p:cNvPr id="8" name="Content Placeholder 7"/>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pPr lvl="8"/>
            <a:r>
              <a:rPr lang="en-US" dirty="0" smtClean="0"/>
              <a:t>                                            </a:t>
            </a:r>
            <a:r>
              <a:rPr lang="en-US" b="1" dirty="0" smtClean="0"/>
              <a:t>Stephen L. Richards </a:t>
            </a:r>
          </a:p>
          <a:p>
            <a:pPr lvl="8"/>
            <a:r>
              <a:rPr lang="en-US" b="1" dirty="0" smtClean="0"/>
              <a:t> </a:t>
            </a:r>
            <a:r>
              <a:rPr lang="en-US" b="1" dirty="0" smtClean="0"/>
              <a:t>                                        651 W. Washington Suite 205</a:t>
            </a:r>
          </a:p>
          <a:p>
            <a:pPr lvl="8"/>
            <a:r>
              <a:rPr lang="en-US" b="1" dirty="0" smtClean="0"/>
              <a:t> </a:t>
            </a:r>
            <a:r>
              <a:rPr lang="en-US" b="1" dirty="0" smtClean="0"/>
              <a:t>                                        Chicago, IL 60661</a:t>
            </a:r>
          </a:p>
          <a:p>
            <a:pPr lvl="8"/>
            <a:r>
              <a:rPr lang="en-US" b="1" dirty="0" smtClean="0"/>
              <a:t> </a:t>
            </a:r>
            <a:r>
              <a:rPr lang="en-US" b="1" dirty="0" smtClean="0"/>
              <a:t>                                        773-817-6927</a:t>
            </a:r>
          </a:p>
          <a:p>
            <a:pPr lvl="8"/>
            <a:r>
              <a:rPr lang="en-US" b="1" dirty="0" smtClean="0"/>
              <a:t> </a:t>
            </a:r>
            <a:r>
              <a:rPr lang="en-US" b="1" dirty="0" smtClean="0"/>
              <a:t>                                        Toll Free: 866-852-6426</a:t>
            </a:r>
          </a:p>
          <a:p>
            <a:pPr lvl="8"/>
            <a:r>
              <a:rPr lang="en-US" b="1" dirty="0" smtClean="0"/>
              <a:t> </a:t>
            </a:r>
            <a:r>
              <a:rPr lang="en-US" b="1" dirty="0" smtClean="0"/>
              <a:t>                                       </a:t>
            </a:r>
            <a:r>
              <a:rPr lang="en-US" sz="2000" b="1" dirty="0" smtClean="0"/>
              <a:t>IPDA Conference  </a:t>
            </a:r>
          </a:p>
          <a:p>
            <a:pPr lvl="8"/>
            <a:r>
              <a:rPr lang="en-US" sz="2000" b="1" dirty="0" smtClean="0"/>
              <a:t> </a:t>
            </a:r>
            <a:r>
              <a:rPr lang="en-US" sz="2000" b="1" dirty="0" smtClean="0"/>
              <a:t>                           Springfield,  May 15, 2009</a:t>
            </a:r>
            <a:endParaRPr lang="en-US" b="1" dirty="0"/>
          </a:p>
        </p:txBody>
      </p:sp>
      <p:pic>
        <p:nvPicPr>
          <p:cNvPr id="9" name="Picture 8" descr="kanarek200.jpg"/>
          <p:cNvPicPr>
            <a:picLocks noChangeAspect="1"/>
          </p:cNvPicPr>
          <p:nvPr/>
        </p:nvPicPr>
        <p:blipFill>
          <a:blip r:embed="rId3"/>
          <a:stretch>
            <a:fillRect/>
          </a:stretch>
        </p:blipFill>
        <p:spPr>
          <a:xfrm>
            <a:off x="304800" y="2362200"/>
            <a:ext cx="3124200" cy="3429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smtClean="0"/>
              <a:t>Sidebar: The Career of Irving </a:t>
            </a:r>
            <a:r>
              <a:rPr lang="en-US" dirty="0" err="1" smtClean="0"/>
              <a:t>Kanarek</a:t>
            </a:r>
            <a:endParaRPr lang="en-US" dirty="0"/>
          </a:p>
        </p:txBody>
      </p:sp>
      <p:sp>
        <p:nvSpPr>
          <p:cNvPr id="22531" name="Content Placeholder 2"/>
          <p:cNvSpPr>
            <a:spLocks noGrp="1"/>
          </p:cNvSpPr>
          <p:nvPr>
            <p:ph sz="quarter" idx="1"/>
          </p:nvPr>
        </p:nvSpPr>
        <p:spPr>
          <a:xfrm>
            <a:off x="301625" y="1527175"/>
            <a:ext cx="8504238" cy="4572000"/>
          </a:xfrm>
        </p:spPr>
        <p:txBody>
          <a:bodyPr/>
          <a:lstStyle/>
          <a:p>
            <a:pPr eaLnBrk="1" hangingPunct="1"/>
            <a:r>
              <a:rPr lang="en-US" dirty="0" err="1" smtClean="0"/>
              <a:t>Kanarek's</a:t>
            </a:r>
            <a:r>
              <a:rPr lang="en-US" dirty="0" smtClean="0"/>
              <a:t> first career was as an aerospace engineer working for </a:t>
            </a:r>
            <a:r>
              <a:rPr lang="en-US" dirty="0" smtClean="0">
                <a:hlinkClick r:id="rId3" action="ppaction://hlinkfile" tooltip="North American Aviation"/>
              </a:rPr>
              <a:t>North American Aviation</a:t>
            </a:r>
            <a:r>
              <a:rPr lang="en-US" dirty="0" smtClean="0"/>
              <a:t>, where he invented </a:t>
            </a:r>
            <a:r>
              <a:rPr lang="en-US" dirty="0" smtClean="0">
                <a:hlinkClick r:id="rId4" action="ppaction://hlinkfile" tooltip="RFNA"/>
              </a:rPr>
              <a:t>Red Fuming Nitric Acid</a:t>
            </a:r>
            <a:r>
              <a:rPr lang="en-US" dirty="0" smtClean="0"/>
              <a:t> for the Army's </a:t>
            </a:r>
            <a:r>
              <a:rPr lang="en-US" dirty="0" smtClean="0">
                <a:hlinkClick r:id="rId5" action="ppaction://hlinkfile" tooltip="Project Nike"/>
              </a:rPr>
              <a:t>Project Nike</a:t>
            </a:r>
            <a:r>
              <a:rPr lang="en-US" dirty="0" smtClean="0"/>
              <a:t>. He was eventually fired from NAA after leaving a briefcase full of secret documents at a bar in Los Angeles. It was this experience that prompted him to study law and become an attorney.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solidFill>
                  <a:srgbClr val="7B9899"/>
                </a:solidFill>
              </a:rPr>
              <a:t>Other info on </a:t>
            </a:r>
            <a:r>
              <a:rPr lang="en-US" dirty="0" err="1" smtClean="0">
                <a:solidFill>
                  <a:srgbClr val="7B9899"/>
                </a:solidFill>
              </a:rPr>
              <a:t>Kanarek</a:t>
            </a:r>
            <a:r>
              <a:rPr lang="en-US" dirty="0" smtClean="0">
                <a:solidFill>
                  <a:srgbClr val="7B9899"/>
                </a:solidFill>
              </a:rPr>
              <a:t>:</a:t>
            </a:r>
          </a:p>
        </p:txBody>
      </p:sp>
      <p:sp>
        <p:nvSpPr>
          <p:cNvPr id="3" name="Content Placeholder 2"/>
          <p:cNvSpPr>
            <a:spLocks noGrp="1"/>
          </p:cNvSpPr>
          <p:nvPr>
            <p:ph sz="quarter" idx="1"/>
          </p:nvPr>
        </p:nvSpPr>
        <p:spPr>
          <a:xfrm>
            <a:off x="301625" y="1527175"/>
            <a:ext cx="8504238" cy="4572000"/>
          </a:xfrm>
        </p:spPr>
        <p:txBody>
          <a:bodyPr>
            <a:normAutofit fontScale="92500"/>
          </a:bodyPr>
          <a:lstStyle/>
          <a:p>
            <a:pPr>
              <a:buNone/>
            </a:pPr>
            <a:r>
              <a:rPr lang="en-US" dirty="0" smtClean="0"/>
              <a:t>  </a:t>
            </a:r>
            <a:r>
              <a:rPr lang="en-US" b="1" dirty="0" smtClean="0"/>
              <a:t>objected to a witness' identifying himself on the grounds that it was hearsay because the witness had first heard it from his mother.</a:t>
            </a:r>
          </a:p>
          <a:p>
            <a:pPr>
              <a:buNone/>
            </a:pPr>
            <a:endParaRPr lang="en-US" dirty="0" smtClean="0"/>
          </a:p>
          <a:p>
            <a:pPr>
              <a:buNone/>
            </a:pPr>
            <a:r>
              <a:rPr lang="en-US" b="1" dirty="0" smtClean="0"/>
              <a:t>    “One judge bluntly called  him ‘the most obstructionist man I have ever met."  </a:t>
            </a:r>
            <a:r>
              <a:rPr lang="en-US" b="1" dirty="0" err="1" smtClean="0"/>
              <a:t>Kanarek</a:t>
            </a:r>
            <a:r>
              <a:rPr lang="en-US" b="1" dirty="0" smtClean="0"/>
              <a:t> has a purpose for his obstructionism tactics: his goal seemed to be to confuse juries and knock opposing attorneys off stride, especially in cases where the evidence against his client was overwhelming.</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solidFill>
                  <a:srgbClr val="7B9899"/>
                </a:solidFill>
              </a:rPr>
              <a:t>Still more </a:t>
            </a:r>
            <a:r>
              <a:rPr lang="en-US" dirty="0" err="1" smtClean="0">
                <a:solidFill>
                  <a:srgbClr val="7B9899"/>
                </a:solidFill>
              </a:rPr>
              <a:t>Kanarek</a:t>
            </a:r>
            <a:r>
              <a:rPr lang="en-US" dirty="0" smtClean="0">
                <a:solidFill>
                  <a:srgbClr val="7B9899"/>
                </a:solidFill>
              </a:rPr>
              <a:t> Lore </a:t>
            </a:r>
          </a:p>
        </p:txBody>
      </p:sp>
      <p:sp>
        <p:nvSpPr>
          <p:cNvPr id="24579" name="Content Placeholder 2"/>
          <p:cNvSpPr>
            <a:spLocks noGrp="1"/>
          </p:cNvSpPr>
          <p:nvPr>
            <p:ph sz="quarter" idx="1"/>
          </p:nvPr>
        </p:nvSpPr>
        <p:spPr>
          <a:xfrm>
            <a:off x="301625" y="1527175"/>
            <a:ext cx="8504238" cy="4572000"/>
          </a:xfrm>
        </p:spPr>
        <p:txBody>
          <a:bodyPr/>
          <a:lstStyle/>
          <a:p>
            <a:pPr eaLnBrk="1" hangingPunct="1"/>
            <a:r>
              <a:rPr lang="en-US" sz="1800" b="1" dirty="0" smtClean="0"/>
              <a:t>Vincent </a:t>
            </a:r>
            <a:r>
              <a:rPr lang="en-US" sz="1800" b="1" dirty="0" err="1" smtClean="0"/>
              <a:t>Bugliosi</a:t>
            </a:r>
            <a:r>
              <a:rPr lang="en-US" sz="1800" b="1" dirty="0" smtClean="0"/>
              <a:t> tried to block him from appearing as Charles Manson’s attorney on the ground that he would lengthen and complicate the trial </a:t>
            </a:r>
          </a:p>
          <a:p>
            <a:pPr eaLnBrk="1" hangingPunct="1"/>
            <a:endParaRPr lang="en-US" sz="1800" b="1" dirty="0" smtClean="0"/>
          </a:p>
          <a:p>
            <a:pPr eaLnBrk="1" hangingPunct="1"/>
            <a:r>
              <a:rPr lang="en-US" sz="1800" b="1" dirty="0" smtClean="0"/>
              <a:t>By  the third day of the Manson trial had registered more than 200 objections when the press stopped counting.</a:t>
            </a:r>
          </a:p>
          <a:p>
            <a:pPr eaLnBrk="1" hangingPunct="1"/>
            <a:endParaRPr lang="en-US" sz="1800" b="1" dirty="0" smtClean="0"/>
          </a:p>
          <a:p>
            <a:pPr eaLnBrk="1" hangingPunct="1"/>
            <a:r>
              <a:rPr lang="en-US" sz="1800" b="1" dirty="0" smtClean="0"/>
              <a:t>When Linda </a:t>
            </a:r>
            <a:r>
              <a:rPr lang="en-US" sz="1800" b="1" dirty="0" err="1" smtClean="0"/>
              <a:t>Kasabian</a:t>
            </a:r>
            <a:r>
              <a:rPr lang="en-US" sz="1800" b="1" dirty="0" smtClean="0"/>
              <a:t> testified that she had taken LSD 50 times asked her to describe trip No. 23. </a:t>
            </a:r>
          </a:p>
          <a:p>
            <a:pPr eaLnBrk="1" hangingPunct="1"/>
            <a:endParaRPr lang="en-US" sz="1800" b="1" dirty="0" smtClean="0"/>
          </a:p>
          <a:p>
            <a:pPr eaLnBrk="1" hangingPunct="1"/>
            <a:r>
              <a:rPr lang="en-US" sz="1800" b="1" dirty="0" smtClean="0"/>
              <a:t>Gave a seven day closing statement which the judge described as not an argument but a filibuster.</a:t>
            </a:r>
          </a:p>
          <a:p>
            <a:pPr eaLnBrk="1" hangingPunct="1"/>
            <a:r>
              <a:rPr lang="en-US" sz="1800" b="1" dirty="0" smtClean="0"/>
              <a:t>On two occasions, </a:t>
            </a:r>
            <a:r>
              <a:rPr lang="en-US" sz="1800" b="1" dirty="0" err="1" smtClean="0"/>
              <a:t>Kanarek</a:t>
            </a:r>
            <a:r>
              <a:rPr lang="en-US" sz="1800" b="1" dirty="0" smtClean="0"/>
              <a:t> was ordered to overnight in the county jail.  Near the end of the long trial, Older told </a:t>
            </a:r>
            <a:r>
              <a:rPr lang="en-US" sz="1800" b="1" dirty="0" err="1" smtClean="0"/>
              <a:t>Kanarek</a:t>
            </a:r>
            <a:r>
              <a:rPr lang="en-US" sz="1800" b="1" dirty="0" smtClean="0"/>
              <a:t> he was "totally without scruples, ethics, and professional responsibility."</a:t>
            </a:r>
            <a:r>
              <a:rPr lang="en-US" sz="1800" dirty="0" smtClean="0"/>
              <a:t> </a:t>
            </a:r>
          </a:p>
          <a:p>
            <a:pPr eaLnBrk="1" hangingPunct="1"/>
            <a:endParaRPr lang="en-US" sz="1800" dirty="0" smtClean="0"/>
          </a:p>
          <a:p>
            <a:pPr eaLnBrk="1" hangingPunct="1"/>
            <a:r>
              <a:rPr lang="en-US" sz="1800" dirty="0" smtClean="0"/>
              <a:t/>
            </a:r>
            <a:br>
              <a:rPr lang="en-US" sz="1800" dirty="0" smtClean="0"/>
            </a:br>
            <a:endParaRPr lang="en-US" sz="1800" dirty="0" smtClean="0"/>
          </a:p>
          <a:p>
            <a:pPr eaLnBrk="1" hangingPunct="1"/>
            <a:endParaRPr lang="en-US" sz="1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cases following Smith:</a:t>
            </a:r>
            <a:endParaRPr lang="en-US" dirty="0"/>
          </a:p>
        </p:txBody>
      </p:sp>
      <p:sp>
        <p:nvSpPr>
          <p:cNvPr id="3" name="Content Placeholder 2"/>
          <p:cNvSpPr>
            <a:spLocks noGrp="1"/>
          </p:cNvSpPr>
          <p:nvPr>
            <p:ph sz="quarter" idx="1"/>
          </p:nvPr>
        </p:nvSpPr>
        <p:spPr/>
        <p:txBody>
          <a:bodyPr/>
          <a:lstStyle/>
          <a:p>
            <a:r>
              <a:rPr lang="en-US" dirty="0" smtClean="0"/>
              <a:t>People v. Davis  114 Ill.App.3d 537, 541, 449 N.E.2d 237, 240-241, 70 </a:t>
            </a:r>
            <a:r>
              <a:rPr lang="en-US" dirty="0" err="1" smtClean="0"/>
              <a:t>Ill.Dec</a:t>
            </a:r>
            <a:r>
              <a:rPr lang="en-US" dirty="0" smtClean="0"/>
              <a:t>. 363, 366 - 367 (</a:t>
            </a:r>
            <a:r>
              <a:rPr lang="en-US" dirty="0" err="1" smtClean="0"/>
              <a:t>Ill.App</a:t>
            </a:r>
            <a:r>
              <a:rPr lang="en-US" dirty="0" smtClean="0"/>
              <a:t>. 1 Dist.,1983)(removing appointed counsel and replacing her with the public defender because she was “not competent enough”)</a:t>
            </a:r>
          </a:p>
          <a:p>
            <a:r>
              <a:rPr lang="en-US" dirty="0" smtClean="0"/>
              <a:t>People v. Jackson  170 Ill.App.3d 77, 84, 522 N.E.2d 577, 581, 118 </a:t>
            </a:r>
            <a:r>
              <a:rPr lang="en-US" dirty="0" err="1" smtClean="0"/>
              <a:t>Ill.Dec</a:t>
            </a:r>
            <a:r>
              <a:rPr lang="en-US" dirty="0" smtClean="0"/>
              <a:t>. 907, 911 (</a:t>
            </a:r>
            <a:r>
              <a:rPr lang="en-US" dirty="0" err="1" smtClean="0"/>
              <a:t>Ill.App</a:t>
            </a:r>
            <a:r>
              <a:rPr lang="en-US" dirty="0" smtClean="0"/>
              <a:t>. 1 Dist.,1987)</a:t>
            </a:r>
            <a:br>
              <a:rPr lang="en-US" dirty="0" smtClean="0"/>
            </a:br>
            <a:r>
              <a:rPr lang="en-US" dirty="0" smtClean="0"/>
              <a:t>(removing appointed counsel because he requested a short continuance to prepare for sentencing)</a:t>
            </a:r>
          </a:p>
          <a:p>
            <a:pPr>
              <a:buNone/>
            </a:pPr>
            <a:r>
              <a:rPr lang="en-US" dirty="0" smtClean="0"/>
              <a:t/>
            </a:r>
            <a:br>
              <a:rPr lang="en-US" dirty="0" smtClean="0"/>
            </a:b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low point of the United Supreme Court’s  </a:t>
            </a:r>
            <a:br>
              <a:rPr lang="en-US" dirty="0" smtClean="0"/>
            </a:br>
            <a:r>
              <a:rPr lang="en-US" dirty="0" smtClean="0"/>
              <a:t>counsel of choice jurisprudence</a:t>
            </a:r>
            <a:endParaRPr lang="en-US" dirty="0"/>
          </a:p>
        </p:txBody>
      </p:sp>
      <p:sp>
        <p:nvSpPr>
          <p:cNvPr id="27651" name="Content Placeholder 2"/>
          <p:cNvSpPr>
            <a:spLocks noGrp="1"/>
          </p:cNvSpPr>
          <p:nvPr>
            <p:ph sz="quarter" idx="1"/>
          </p:nvPr>
        </p:nvSpPr>
        <p:spPr>
          <a:xfrm>
            <a:off x="301625" y="1527175"/>
            <a:ext cx="8504238" cy="4572000"/>
          </a:xfrm>
        </p:spPr>
        <p:txBody>
          <a:bodyPr/>
          <a:lstStyle/>
          <a:p>
            <a:pPr eaLnBrk="1" hangingPunct="1">
              <a:buNone/>
            </a:pPr>
            <a:r>
              <a:rPr lang="en-US" sz="1800" dirty="0" smtClean="0"/>
              <a:t>	Morris v. </a:t>
            </a:r>
            <a:r>
              <a:rPr lang="en-US" sz="1800" dirty="0" err="1" smtClean="0"/>
              <a:t>Slappy</a:t>
            </a:r>
            <a:r>
              <a:rPr lang="en-US" sz="1800" dirty="0" smtClean="0"/>
              <a:t>  461 U.S. 1, 6, 103 </a:t>
            </a:r>
            <a:r>
              <a:rPr lang="en-US" sz="1800" dirty="0" err="1" smtClean="0"/>
              <a:t>S.Ct</a:t>
            </a:r>
            <a:r>
              <a:rPr lang="en-US" sz="1800" dirty="0" smtClean="0"/>
              <a:t>. 1610, 1614 (U.S.,1983)</a:t>
            </a:r>
            <a:br>
              <a:rPr lang="en-US" sz="1800" dirty="0" smtClean="0"/>
            </a:br>
            <a:endParaRPr lang="en-US" sz="1800" dirty="0" smtClean="0"/>
          </a:p>
          <a:p>
            <a:pPr eaLnBrk="1" hangingPunct="1"/>
            <a:r>
              <a:rPr lang="en-US" sz="1800" dirty="0" smtClean="0"/>
              <a:t>Joseph </a:t>
            </a:r>
            <a:r>
              <a:rPr lang="en-US" sz="1800" dirty="0" err="1" smtClean="0"/>
              <a:t>Slappy</a:t>
            </a:r>
            <a:r>
              <a:rPr lang="en-US" sz="1800" dirty="0" smtClean="0"/>
              <a:t> charged with robbery, burglary, false imprisonment, rape, and oral copulation</a:t>
            </a:r>
          </a:p>
          <a:p>
            <a:pPr eaLnBrk="1" hangingPunct="1">
              <a:buNone/>
            </a:pPr>
            <a:endParaRPr lang="en-US" sz="1800" dirty="0" smtClean="0"/>
          </a:p>
          <a:p>
            <a:pPr eaLnBrk="1" hangingPunct="1"/>
            <a:r>
              <a:rPr lang="en-US" sz="1800" dirty="0" smtClean="0"/>
              <a:t>Assigned Public Defender   </a:t>
            </a:r>
            <a:r>
              <a:rPr lang="en-US" sz="1800" dirty="0" err="1" smtClean="0"/>
              <a:t>Goldfine</a:t>
            </a:r>
            <a:r>
              <a:rPr lang="en-US" sz="1800" dirty="0" smtClean="0"/>
              <a:t>, who conducted an extensive investigation </a:t>
            </a:r>
          </a:p>
          <a:p>
            <a:pPr eaLnBrk="1" hangingPunct="1">
              <a:buNone/>
            </a:pPr>
            <a:endParaRPr lang="en-US" sz="1800" dirty="0" smtClean="0"/>
          </a:p>
          <a:p>
            <a:pPr eaLnBrk="1" hangingPunct="1"/>
            <a:r>
              <a:rPr lang="en-US" sz="1800" dirty="0" smtClean="0"/>
              <a:t>Shortly before trial,  </a:t>
            </a:r>
            <a:r>
              <a:rPr lang="en-US" sz="1800" dirty="0" err="1" smtClean="0"/>
              <a:t>Goldfine</a:t>
            </a:r>
            <a:r>
              <a:rPr lang="en-US" sz="1800" dirty="0" smtClean="0"/>
              <a:t>   is hospitalized </a:t>
            </a:r>
          </a:p>
          <a:p>
            <a:pPr eaLnBrk="1" hangingPunct="1"/>
            <a:endParaRPr lang="en-US" sz="1800" dirty="0" smtClean="0"/>
          </a:p>
          <a:p>
            <a:pPr eaLnBrk="1" hangingPunct="1"/>
            <a:r>
              <a:rPr lang="en-US" sz="1800" dirty="0" smtClean="0"/>
              <a:t>Six days before trial, PD Hotchkiss is assigned to case </a:t>
            </a:r>
          </a:p>
          <a:p>
            <a:pPr eaLnBrk="1" hangingPunct="1"/>
            <a:endParaRPr lang="en-US" sz="1800" dirty="0" smtClean="0"/>
          </a:p>
          <a:p>
            <a:pPr eaLnBrk="1" hangingPunct="1"/>
            <a:r>
              <a:rPr lang="en-US" sz="1800" dirty="0" smtClean="0"/>
              <a:t>Defendant objects  and asks for a continuance </a:t>
            </a:r>
          </a:p>
          <a:p>
            <a:pPr eaLnBrk="1" hangingPunct="1"/>
            <a:endParaRPr lang="en-US" sz="1800" dirty="0" smtClean="0"/>
          </a:p>
          <a:p>
            <a:pPr eaLnBrk="1" hangingPunct="1"/>
            <a:r>
              <a:rPr lang="en-US" sz="1800" dirty="0" smtClean="0"/>
              <a:t>But PD Hotchkiss says he is ready </a:t>
            </a:r>
          </a:p>
          <a:p>
            <a:pPr eaLnBrk="1" hangingPunct="1"/>
            <a:endParaRPr lang="en-US" sz="1800" dirty="0" smtClean="0"/>
          </a:p>
          <a:p>
            <a:pPr eaLnBrk="1" hangingPunct="1">
              <a:buNone/>
            </a:pPr>
            <a:r>
              <a:rPr lang="en-US" sz="1600" dirty="0" smtClean="0"/>
              <a:t/>
            </a:r>
            <a:br>
              <a:rPr lang="en-US" sz="1600" dirty="0" smtClean="0"/>
            </a:br>
            <a:endParaRPr lang="en-US" sz="1600" dirty="0" smtClean="0"/>
          </a:p>
          <a:p>
            <a:pPr eaLnBrk="1" hangingPunct="1">
              <a:buFont typeface="Wingdings 2" pitchFamily="18" charset="2"/>
              <a:buNone/>
            </a:pPr>
            <a:endParaRPr lang="en-US" sz="1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Slappy</a:t>
            </a:r>
            <a:r>
              <a:rPr lang="en-US" dirty="0" smtClean="0"/>
              <a:t> is too nice . . . </a:t>
            </a:r>
            <a:endParaRPr lang="en-US" dirty="0"/>
          </a:p>
        </p:txBody>
      </p:sp>
      <p:sp>
        <p:nvSpPr>
          <p:cNvPr id="29699" name="Content Placeholder 2"/>
          <p:cNvSpPr>
            <a:spLocks noGrp="1"/>
          </p:cNvSpPr>
          <p:nvPr>
            <p:ph sz="quarter" idx="1"/>
          </p:nvPr>
        </p:nvSpPr>
        <p:spPr>
          <a:xfrm>
            <a:off x="301625" y="1527175"/>
            <a:ext cx="8504238" cy="4572000"/>
          </a:xfrm>
        </p:spPr>
        <p:txBody>
          <a:bodyPr/>
          <a:lstStyle/>
          <a:p>
            <a:r>
              <a:rPr lang="en-US" dirty="0" smtClean="0"/>
              <a:t>“I don't mean he's not a good P.D., </a:t>
            </a:r>
            <a:r>
              <a:rPr lang="en-US" i="1" dirty="0" smtClean="0"/>
              <a:t>I don't have anything against him.</a:t>
            </a:r>
            <a:r>
              <a:rPr lang="en-US" dirty="0" smtClean="0"/>
              <a:t> It's just that he didn't have time to prepare the case, one day and a half.” </a:t>
            </a:r>
            <a:r>
              <a:rPr lang="en-US" i="1" dirty="0" smtClean="0"/>
              <a:t>Id.,</a:t>
            </a:r>
            <a:r>
              <a:rPr lang="en-US" dirty="0" smtClean="0"/>
              <a:t> at 18 (emphasis added).</a:t>
            </a:r>
          </a:p>
          <a:p>
            <a:endParaRPr lang="en-US" dirty="0" smtClean="0"/>
          </a:p>
          <a:p>
            <a:r>
              <a:rPr lang="en-US" dirty="0" smtClean="0"/>
              <a:t>Respondent replied that he was “ </a:t>
            </a:r>
            <a:r>
              <a:rPr lang="en-US" i="1" dirty="0" smtClean="0"/>
              <a:t>satisfied with the Public Defender,</a:t>
            </a:r>
            <a:r>
              <a:rPr lang="en-US" dirty="0" smtClean="0"/>
              <a:t> but it's just no way, no possible way, that he has had enough time to prepare this case.” </a:t>
            </a:r>
            <a:r>
              <a:rPr lang="en-US" i="1" dirty="0" smtClean="0"/>
              <a:t>Id.,</a:t>
            </a:r>
            <a:r>
              <a:rPr lang="en-US" dirty="0" smtClean="0"/>
              <a:t> at 12 (emphasis added).</a:t>
            </a:r>
            <a:br>
              <a:rPr lang="en-US" dirty="0" smtClean="0"/>
            </a:br>
            <a:r>
              <a:rPr lang="en-US" dirty="0" smtClean="0"/>
              <a:t/>
            </a:r>
            <a:br>
              <a:rPr lang="en-US" dirty="0" smtClean="0"/>
            </a:br>
            <a:endParaRPr lang="en-US" dirty="0" smtClean="0"/>
          </a:p>
          <a:p>
            <a:r>
              <a:rPr lang="en-US" dirty="0" smtClean="0"/>
              <a:t/>
            </a:r>
            <a:br>
              <a:rPr lang="en-US" dirty="0" smtClean="0"/>
            </a:br>
            <a:endParaRPr lang="en-US" dirty="0" smtClean="0"/>
          </a:p>
          <a:p>
            <a:r>
              <a:rPr lang="en-US" dirty="0" smtClean="0"/>
              <a:t/>
            </a:r>
            <a:br>
              <a:rPr lang="en-US" dirty="0" smtClean="0"/>
            </a:br>
            <a:r>
              <a:rPr lang="en-US" dirty="0" smtClean="0"/>
              <a:t/>
            </a:r>
            <a:br>
              <a:rPr lang="en-US" dirty="0" smtClean="0"/>
            </a:br>
            <a:r>
              <a:rPr lang="en-US" dirty="0" smtClean="0"/>
              <a:t/>
            </a:r>
            <a:br>
              <a:rPr lang="en-US" dirty="0" smtClean="0"/>
            </a:br>
            <a:r>
              <a:rPr lang="en-US" dirty="0" smtClean="0"/>
              <a:t>Morris v. </a:t>
            </a:r>
            <a:r>
              <a:rPr lang="en-US" dirty="0" err="1" smtClean="0"/>
              <a:t>Slappy</a:t>
            </a:r>
            <a:r>
              <a:rPr lang="en-US" dirty="0" smtClean="0"/>
              <a:t>  461 U.S. 1, 7, 103 </a:t>
            </a:r>
            <a:r>
              <a:rPr lang="en-US" dirty="0" err="1" smtClean="0"/>
              <a:t>S.Ct</a:t>
            </a:r>
            <a:r>
              <a:rPr lang="en-US" dirty="0" smtClean="0"/>
              <a:t>. 1610, 1614 (U.S.,1983)</a:t>
            </a:r>
            <a:br>
              <a:rPr lang="en-US" dirty="0" smtClean="0"/>
            </a:br>
            <a:endParaRPr lang="en-US" dirty="0" smtClean="0"/>
          </a:p>
          <a:p>
            <a:pP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Judge and Hotchkiss screw </a:t>
            </a:r>
            <a:r>
              <a:rPr lang="en-US" dirty="0" err="1" smtClean="0"/>
              <a:t>Slappy</a:t>
            </a:r>
            <a:r>
              <a:rPr lang="en-US" dirty="0" smtClean="0"/>
              <a:t> over: </a:t>
            </a:r>
            <a:endParaRPr lang="en-US" dirty="0"/>
          </a:p>
        </p:txBody>
      </p:sp>
      <p:sp>
        <p:nvSpPr>
          <p:cNvPr id="30723" name="Content Placeholder 2"/>
          <p:cNvSpPr>
            <a:spLocks noGrp="1"/>
          </p:cNvSpPr>
          <p:nvPr>
            <p:ph sz="quarter" idx="1"/>
          </p:nvPr>
        </p:nvSpPr>
        <p:spPr>
          <a:xfrm>
            <a:off x="301625" y="1527175"/>
            <a:ext cx="8504238" cy="4572000"/>
          </a:xfrm>
        </p:spPr>
        <p:txBody>
          <a:bodyPr/>
          <a:lstStyle/>
          <a:p>
            <a:r>
              <a:rPr lang="en-US" dirty="0" smtClean="0"/>
              <a:t>Hotchkiss says he is prepared </a:t>
            </a:r>
          </a:p>
          <a:p>
            <a:r>
              <a:rPr lang="en-US" dirty="0" smtClean="0"/>
              <a:t>But during trial </a:t>
            </a:r>
            <a:r>
              <a:rPr lang="en-US" dirty="0" err="1" smtClean="0"/>
              <a:t>Slappy</a:t>
            </a:r>
            <a:r>
              <a:rPr lang="en-US" dirty="0" smtClean="0"/>
              <a:t> complains:</a:t>
            </a:r>
          </a:p>
          <a:p>
            <a:r>
              <a:rPr lang="en-US" dirty="0" smtClean="0"/>
              <a:t>“Mr. </a:t>
            </a:r>
            <a:r>
              <a:rPr lang="en-US" dirty="0" err="1" smtClean="0"/>
              <a:t>Goldfine</a:t>
            </a:r>
            <a:r>
              <a:rPr lang="en-US" dirty="0" smtClean="0"/>
              <a:t> was my attorney, he was my attorney, and he still is. I haven't seen him in five weeks because he's in the hospital” </a:t>
            </a:r>
          </a:p>
          <a:p>
            <a:r>
              <a:rPr lang="en-US" dirty="0" smtClean="0"/>
              <a:t>“I don't have any Counsel, I just got through telling you, I don't have no Counsel”</a:t>
            </a:r>
          </a:p>
          <a:p>
            <a:endParaRPr lang="en-US" dirty="0" smtClean="0"/>
          </a:p>
          <a:p>
            <a:r>
              <a:rPr lang="en-US" dirty="0" smtClean="0"/>
              <a:t>And refuses to cooperate. </a:t>
            </a:r>
            <a:br>
              <a:rPr lang="en-US" dirty="0" smtClean="0"/>
            </a:br>
            <a:endParaRPr lang="en-US" dirty="0" smtClean="0"/>
          </a:p>
          <a:p>
            <a:pPr>
              <a:buNone/>
            </a:pPr>
            <a:r>
              <a:rPr lang="en-US" dirty="0" smtClean="0"/>
              <a:t/>
            </a:r>
            <a:br>
              <a:rPr lang="en-US" dirty="0" smtClean="0"/>
            </a:br>
            <a:endParaRPr lang="en-US" dirty="0" smtClean="0"/>
          </a:p>
          <a:p>
            <a:endParaRPr lang="en-US" dirty="0" smtClean="0"/>
          </a:p>
          <a:p>
            <a:endParaRPr lang="en-US" dirty="0" smtClean="0"/>
          </a:p>
        </p:txBody>
      </p:sp>
      <p:sp>
        <p:nvSpPr>
          <p:cNvPr id="4" name="Rectangle 3"/>
          <p:cNvSpPr/>
          <p:nvPr/>
        </p:nvSpPr>
        <p:spPr>
          <a:xfrm>
            <a:off x="2286000" y="2274838"/>
            <a:ext cx="4572000" cy="646331"/>
          </a:xfrm>
          <a:prstGeom prst="rect">
            <a:avLst/>
          </a:prstGeom>
        </p:spPr>
        <p:txBody>
          <a:bodyPr>
            <a:spAutoFit/>
          </a:bodyPr>
          <a:lstStyle/>
          <a:p>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Burger doesn’t get it:</a:t>
            </a:r>
            <a:endParaRPr lang="en-US" dirty="0"/>
          </a:p>
        </p:txBody>
      </p:sp>
      <p:sp>
        <p:nvSpPr>
          <p:cNvPr id="3" name="Content Placeholder 2"/>
          <p:cNvSpPr>
            <a:spLocks noGrp="1"/>
          </p:cNvSpPr>
          <p:nvPr>
            <p:ph sz="quarter" idx="1"/>
          </p:nvPr>
        </p:nvSpPr>
        <p:spPr/>
        <p:txBody>
          <a:bodyPr/>
          <a:lstStyle/>
          <a:p>
            <a:r>
              <a:rPr lang="en-US" dirty="0" smtClean="0"/>
              <a:t>“The Court of Appeals' conclusion that the Sixth Amendment right to counsel “would be without substance if it did not include the right to a </a:t>
            </a:r>
            <a:r>
              <a:rPr lang="en-US" i="1" dirty="0" smtClean="0"/>
              <a:t>meaningful attorney-client relationship,</a:t>
            </a:r>
            <a:r>
              <a:rPr lang="en-US" dirty="0" smtClean="0"/>
              <a:t>” 649 F.2d, at 720 (emphasis added), is without basis in the law. No court could possibly guarantee that a defendant will develop the kind of rapport with his attorney-privately retained or provided by the public-that *14 the Court of Appeals thought part of the Sixth Amendment guarantee of counsel.”</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another limitation:</a:t>
            </a:r>
            <a:endParaRPr lang="en-US" dirty="0"/>
          </a:p>
        </p:txBody>
      </p:sp>
      <p:sp>
        <p:nvSpPr>
          <p:cNvPr id="3" name="Content Placeholder 2"/>
          <p:cNvSpPr>
            <a:spLocks noGrp="1"/>
          </p:cNvSpPr>
          <p:nvPr>
            <p:ph sz="quarter" idx="1"/>
          </p:nvPr>
        </p:nvSpPr>
        <p:spPr/>
        <p:txBody>
          <a:bodyPr/>
          <a:lstStyle/>
          <a:p>
            <a:r>
              <a:rPr lang="en-US" dirty="0" smtClean="0"/>
              <a:t>Defendant cannot insist on being represented by conflicted counsel:</a:t>
            </a:r>
            <a:br>
              <a:rPr lang="en-US" dirty="0" smtClean="0"/>
            </a:br>
            <a:r>
              <a:rPr lang="en-US" dirty="0" smtClean="0"/>
              <a:t/>
            </a:r>
            <a:br>
              <a:rPr lang="en-US" dirty="0" smtClean="0"/>
            </a:br>
            <a:r>
              <a:rPr lang="en-US" dirty="0" smtClean="0"/>
              <a:t>Wheat v. U.S.  486 U.S. 153, 158, 108 </a:t>
            </a:r>
            <a:r>
              <a:rPr lang="en-US" dirty="0" err="1" smtClean="0"/>
              <a:t>S.Ct</a:t>
            </a:r>
            <a:r>
              <a:rPr lang="en-US" dirty="0" smtClean="0"/>
              <a:t>. 1692, 1696 - 1697 (</a:t>
            </a:r>
            <a:r>
              <a:rPr lang="en-US" dirty="0" err="1" smtClean="0"/>
              <a:t>U.S.Cal</a:t>
            </a:r>
            <a:r>
              <a:rPr lang="en-US" dirty="0" smtClean="0"/>
              <a:t>. 1988)</a:t>
            </a:r>
            <a:br>
              <a:rPr lang="en-US" dirty="0" smtClean="0"/>
            </a:b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Scalia to the rescue:</a:t>
            </a:r>
            <a:endParaRPr lang="en-US" dirty="0"/>
          </a:p>
        </p:txBody>
      </p:sp>
      <p:sp>
        <p:nvSpPr>
          <p:cNvPr id="3" name="Content Placeholder 2"/>
          <p:cNvSpPr>
            <a:spLocks noGrp="1"/>
          </p:cNvSpPr>
          <p:nvPr>
            <p:ph sz="quarter" idx="1"/>
          </p:nvPr>
        </p:nvSpPr>
        <p:spPr/>
        <p:txBody>
          <a:bodyPr/>
          <a:lstStyle/>
          <a:p>
            <a:r>
              <a:rPr lang="en-US" sz="2000" dirty="0" smtClean="0"/>
              <a:t>erroneous deprivation of the right to counsel of choice, “with consequences that are necessarily unquantifiable and indeterminate, unquestionably qualifies as ‘structural error.’ ” </a:t>
            </a:r>
            <a:r>
              <a:rPr lang="en-US" sz="2000" i="1" dirty="0" smtClean="0"/>
              <a:t>Id.,</a:t>
            </a:r>
            <a:r>
              <a:rPr lang="en-US" sz="2000" dirty="0" smtClean="0"/>
              <a:t> at 282, 113 </a:t>
            </a:r>
            <a:r>
              <a:rPr lang="en-US" sz="2000" dirty="0" err="1" smtClean="0"/>
              <a:t>S.Ct</a:t>
            </a:r>
            <a:r>
              <a:rPr lang="en-US" sz="2000" dirty="0" smtClean="0"/>
              <a:t>. 2078. Different attorneys will pursue different strategies with regard to investigation and discovery, development of the theory of defense, selection of the jury, presentation of the witnesses, and style of witness examination and jury argument. And the choice of attorney will affect whether and on what terms the defendant cooperates with the prosecution, plea bargains, or decides instead to go to trial. In light of these myriad aspects of representation, the erroneous denial of counsel bears directly on the “framework within which the trial proceeds, or indeed on whether it proceeds at all</a:t>
            </a:r>
            <a:r>
              <a:rPr lang="en-US" sz="1800" dirty="0" smtClean="0"/>
              <a:t>.</a:t>
            </a:r>
            <a:br>
              <a:rPr lang="en-US" sz="1800" dirty="0" smtClean="0"/>
            </a:br>
            <a:r>
              <a:rPr lang="en-US" dirty="0" smtClean="0"/>
              <a:t/>
            </a:r>
            <a:br>
              <a:rPr lang="en-US" dirty="0" smtClean="0"/>
            </a:br>
            <a:r>
              <a:rPr lang="en-US" dirty="0" smtClean="0"/>
              <a:t>U.S. v. Gonzalez-Lopez  548 U.S. 140, 150, 126 </a:t>
            </a:r>
            <a:r>
              <a:rPr lang="en-US" dirty="0" err="1" smtClean="0"/>
              <a:t>S.Ct</a:t>
            </a:r>
            <a:r>
              <a:rPr lang="en-US" dirty="0" smtClean="0"/>
              <a:t>. 2557, 2564 - 2565 (U.S.,2006)</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Some key questions:</a:t>
            </a:r>
            <a:endParaRPr lang="en-US" dirty="0"/>
          </a:p>
        </p:txBody>
      </p:sp>
      <p:sp>
        <p:nvSpPr>
          <p:cNvPr id="14339" name="Content Placeholder 2"/>
          <p:cNvSpPr>
            <a:spLocks noGrp="1"/>
          </p:cNvSpPr>
          <p:nvPr>
            <p:ph sz="quarter" idx="1"/>
          </p:nvPr>
        </p:nvSpPr>
        <p:spPr>
          <a:xfrm>
            <a:off x="301625" y="1527175"/>
            <a:ext cx="8504238" cy="4572000"/>
          </a:xfrm>
        </p:spPr>
        <p:txBody>
          <a:bodyPr/>
          <a:lstStyle/>
          <a:p>
            <a:pPr>
              <a:buNone/>
            </a:pPr>
            <a:endParaRPr lang="en-US" dirty="0" smtClean="0"/>
          </a:p>
          <a:p>
            <a:r>
              <a:rPr lang="en-US" dirty="0" smtClean="0"/>
              <a:t>Hiring </a:t>
            </a:r>
          </a:p>
          <a:p>
            <a:pPr>
              <a:buNone/>
            </a:pPr>
            <a:endParaRPr lang="en-US" dirty="0" smtClean="0"/>
          </a:p>
          <a:p>
            <a:r>
              <a:rPr lang="en-US" dirty="0" smtClean="0"/>
              <a:t>Firing and Substitution</a:t>
            </a:r>
          </a:p>
          <a:p>
            <a:endParaRPr lang="en-US" dirty="0" smtClean="0"/>
          </a:p>
          <a:p>
            <a:r>
              <a:rPr lang="en-US" dirty="0" smtClean="0"/>
              <a:t>Discharge by the Court </a:t>
            </a:r>
          </a:p>
          <a:p>
            <a:pPr>
              <a:buNone/>
            </a:pPr>
            <a:endParaRPr lang="en-US" dirty="0" smtClean="0"/>
          </a:p>
          <a:p>
            <a:r>
              <a:rPr lang="en-US" dirty="0" smtClean="0"/>
              <a:t>Withdrawal</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 . </a:t>
            </a:r>
            <a:endParaRPr lang="en-US" dirty="0"/>
          </a:p>
        </p:txBody>
      </p:sp>
      <p:sp>
        <p:nvSpPr>
          <p:cNvPr id="3" name="Content Placeholder 2"/>
          <p:cNvSpPr>
            <a:spLocks noGrp="1"/>
          </p:cNvSpPr>
          <p:nvPr>
            <p:ph sz="quarter" idx="1"/>
          </p:nvPr>
        </p:nvSpPr>
        <p:spPr/>
        <p:txBody>
          <a:bodyPr/>
          <a:lstStyle/>
          <a:p>
            <a:r>
              <a:rPr lang="en-US" dirty="0" smtClean="0"/>
              <a:t>Harmless-error analysis in such a context would be a speculative inquiry into what might have occurred in an alternate universe</a:t>
            </a:r>
            <a:br>
              <a:rPr lang="en-US" dirty="0" smtClean="0"/>
            </a:br>
            <a:r>
              <a:rPr lang="en-US" dirty="0" smtClean="0"/>
              <a:t/>
            </a:r>
            <a:br>
              <a:rPr lang="en-US" dirty="0" smtClean="0"/>
            </a:br>
            <a:r>
              <a:rPr lang="en-US" dirty="0" smtClean="0"/>
              <a:t>U.S. v. Gonzalez-Lopez  548 U.S. 140, 150, 126 </a:t>
            </a:r>
            <a:r>
              <a:rPr lang="en-US" dirty="0" err="1" smtClean="0"/>
              <a:t>S.Ct</a:t>
            </a:r>
            <a:r>
              <a:rPr lang="en-US" dirty="0" smtClean="0"/>
              <a:t>. 2557, 2565 (U.S. 2006)</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on Counsel of Choice: </a:t>
            </a:r>
            <a:br>
              <a:rPr lang="en-US" dirty="0" smtClean="0"/>
            </a:br>
            <a:r>
              <a:rPr lang="en-US" dirty="0" smtClean="0"/>
              <a:t>Eve of Trial Cases </a:t>
            </a:r>
            <a:endParaRPr lang="en-US" dirty="0"/>
          </a:p>
        </p:txBody>
      </p:sp>
      <p:sp>
        <p:nvSpPr>
          <p:cNvPr id="3" name="Content Placeholder 2"/>
          <p:cNvSpPr>
            <a:spLocks noGrp="1"/>
          </p:cNvSpPr>
          <p:nvPr>
            <p:ph sz="quarter" idx="1"/>
          </p:nvPr>
        </p:nvSpPr>
        <p:spPr/>
        <p:txBody>
          <a:bodyPr/>
          <a:lstStyle/>
          <a:p>
            <a:r>
              <a:rPr lang="en-US" dirty="0" smtClean="0"/>
              <a:t>Factors:  </a:t>
            </a:r>
          </a:p>
          <a:p>
            <a:r>
              <a:rPr lang="en-US" dirty="0" smtClean="0"/>
              <a:t>Diligence of </a:t>
            </a:r>
            <a:r>
              <a:rPr lang="en-US" dirty="0" err="1" smtClean="0"/>
              <a:t>movant</a:t>
            </a:r>
            <a:r>
              <a:rPr lang="en-US" dirty="0" smtClean="0"/>
              <a:t> </a:t>
            </a:r>
          </a:p>
          <a:p>
            <a:r>
              <a:rPr lang="en-US" dirty="0" smtClean="0"/>
              <a:t>Right of defendant to fair, speedy, impartial trial</a:t>
            </a:r>
          </a:p>
          <a:p>
            <a:r>
              <a:rPr lang="en-US" dirty="0" smtClean="0"/>
              <a:t>Interests of justice </a:t>
            </a:r>
          </a:p>
          <a:p>
            <a:r>
              <a:rPr lang="en-US" dirty="0" smtClean="0"/>
              <a:t>Substitute counsel ready, willing, and able to appear</a:t>
            </a:r>
          </a:p>
          <a:p>
            <a:pPr>
              <a:buNone/>
            </a:pPr>
            <a:r>
              <a:rPr lang="en-US" dirty="0" smtClean="0"/>
              <a:t/>
            </a:r>
            <a:br>
              <a:rPr lang="en-US" dirty="0" smtClean="0"/>
            </a:br>
            <a:r>
              <a:rPr lang="en-US" dirty="0" smtClean="0"/>
              <a:t>People v. </a:t>
            </a:r>
            <a:r>
              <a:rPr lang="en-US" dirty="0" err="1" smtClean="0"/>
              <a:t>Segoviano</a:t>
            </a:r>
            <a:r>
              <a:rPr lang="en-US" dirty="0" smtClean="0"/>
              <a:t>  189 Ill.2d 228, 245, 725 N.E.2d 1275, 1283, 244 </a:t>
            </a:r>
            <a:r>
              <a:rPr lang="en-US" dirty="0" err="1" smtClean="0"/>
              <a:t>Ill.Dec</a:t>
            </a:r>
            <a:r>
              <a:rPr lang="en-US" dirty="0" smtClean="0"/>
              <a:t>. 388, 396 (Ill. 2000)</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make reasonable inquiry:</a:t>
            </a:r>
            <a:endParaRPr lang="en-US" dirty="0"/>
          </a:p>
        </p:txBody>
      </p:sp>
      <p:sp>
        <p:nvSpPr>
          <p:cNvPr id="3" name="Content Placeholder 2"/>
          <p:cNvSpPr>
            <a:spLocks noGrp="1"/>
          </p:cNvSpPr>
          <p:nvPr>
            <p:ph sz="quarter" idx="1"/>
          </p:nvPr>
        </p:nvSpPr>
        <p:spPr/>
        <p:txBody>
          <a:bodyPr/>
          <a:lstStyle/>
          <a:p>
            <a:r>
              <a:rPr lang="en-US" sz="2400" dirty="0" smtClean="0"/>
              <a:t>Counsel says defendant has hired Earl Washington, who represents defendant on other cases</a:t>
            </a:r>
          </a:p>
          <a:p>
            <a:r>
              <a:rPr lang="en-US" sz="2400" dirty="0" smtClean="0"/>
              <a:t>Prosecutor says despite his efforts to contact Washington, “he always has something else to do.”</a:t>
            </a:r>
          </a:p>
          <a:p>
            <a:r>
              <a:rPr lang="en-US" sz="2400" dirty="0" smtClean="0"/>
              <a:t>But he did get a “palm message” from Washington that day. </a:t>
            </a:r>
          </a:p>
          <a:p>
            <a:pPr>
              <a:buNone/>
            </a:pPr>
            <a:r>
              <a:rPr lang="en-US" sz="2400" dirty="0" smtClean="0"/>
              <a:t>	the trial court erred in denying defendant's motion for a continuance to substitute counsel without further inquiry</a:t>
            </a:r>
            <a:br>
              <a:rPr lang="en-US" sz="2400" dirty="0" smtClean="0"/>
            </a:br>
            <a:r>
              <a:rPr lang="en-US" sz="2400" dirty="0" smtClean="0"/>
              <a:t/>
            </a:r>
            <a:br>
              <a:rPr lang="en-US" sz="2400" dirty="0" smtClean="0"/>
            </a:br>
            <a:r>
              <a:rPr lang="en-US" sz="2400" dirty="0" smtClean="0"/>
              <a:t>People v. Bingham  364 Ill.App.3d 642, 645, 847 N.E.2d 903, 907, 301 </a:t>
            </a:r>
            <a:r>
              <a:rPr lang="en-US" sz="2400" dirty="0" err="1" smtClean="0"/>
              <a:t>Ill.Dec</a:t>
            </a:r>
            <a:r>
              <a:rPr lang="en-US" sz="2400" dirty="0" smtClean="0"/>
              <a:t>. 893, 897  (</a:t>
            </a:r>
            <a:r>
              <a:rPr lang="en-US" sz="2400" dirty="0" err="1" smtClean="0"/>
              <a:t>Ill.App</a:t>
            </a:r>
            <a:r>
              <a:rPr lang="en-US" sz="2400" dirty="0" smtClean="0"/>
              <a:t>. 4 Dist.,2006</a:t>
            </a:r>
            <a:r>
              <a:rPr lang="en-US" dirty="0" smtClean="0"/>
              <a:t>)</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sz="quarter" idx="1"/>
          </p:nvPr>
        </p:nvSpPr>
        <p:spPr/>
        <p:txBody>
          <a:bodyPr/>
          <a:lstStyle/>
          <a:p>
            <a:r>
              <a:rPr lang="en-US" sz="2400" dirty="0" smtClean="0"/>
              <a:t>On the date scheduled for defendant's jury trial, Mark </a:t>
            </a:r>
            <a:r>
              <a:rPr lang="en-US" sz="2400" dirty="0" err="1" smtClean="0"/>
              <a:t>Gottreich</a:t>
            </a:r>
            <a:r>
              <a:rPr lang="en-US" sz="2400" dirty="0" smtClean="0"/>
              <a:t>, defendant's privately retained attorney, told the trial judge he had “lost contact with [his] client” since the last court date, approximately three months earlier. He told the court defendant did not want him as his attorney and had hired a new attorney. The judge replied, “Oh, well, what can I tell you? It may be a basis for some further review. No, you're going to trial today, sir.”</a:t>
            </a:r>
          </a:p>
          <a:p>
            <a:endParaRPr lang="en-US" sz="2400" dirty="0" smtClean="0"/>
          </a:p>
          <a:p>
            <a:r>
              <a:rPr lang="en-US" sz="2400" dirty="0" smtClean="0"/>
              <a:t>People v. Tucker  382 Ill.App.3d 916, 918, 889 N.E.2d 733, 735, 321 </a:t>
            </a:r>
            <a:r>
              <a:rPr lang="en-US" sz="2400" dirty="0" err="1" smtClean="0"/>
              <a:t>Ill.Dec</a:t>
            </a:r>
            <a:r>
              <a:rPr lang="en-US" sz="2400" dirty="0" smtClean="0"/>
              <a:t>. 468, 470 (</a:t>
            </a:r>
            <a:r>
              <a:rPr lang="en-US" sz="2400" dirty="0" err="1" smtClean="0"/>
              <a:t>Ill.App</a:t>
            </a:r>
            <a:r>
              <a:rPr lang="en-US" sz="2400" dirty="0" smtClean="0"/>
              <a:t>. 1 Dist.,2008)</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Colloquy:</a:t>
            </a:r>
            <a:endParaRPr lang="en-US" dirty="0"/>
          </a:p>
        </p:txBody>
      </p:sp>
      <p:sp>
        <p:nvSpPr>
          <p:cNvPr id="3" name="Content Placeholder 2"/>
          <p:cNvSpPr>
            <a:spLocks noGrp="1"/>
          </p:cNvSpPr>
          <p:nvPr>
            <p:ph sz="quarter" idx="1"/>
          </p:nvPr>
        </p:nvSpPr>
        <p:spPr/>
        <p:txBody>
          <a:bodyPr/>
          <a:lstStyle/>
          <a:p>
            <a:r>
              <a:rPr lang="en-US" sz="1600" dirty="0" smtClean="0"/>
              <a:t>THE COURT: Who is that? </a:t>
            </a:r>
            <a:br>
              <a:rPr lang="en-US" sz="1600" dirty="0" smtClean="0"/>
            </a:br>
            <a:r>
              <a:rPr lang="en-US" sz="1600" dirty="0" smtClean="0"/>
              <a:t>THE DEFENDANT: Jerry </a:t>
            </a:r>
            <a:r>
              <a:rPr lang="en-US" sz="1600" dirty="0" err="1" smtClean="0"/>
              <a:t>Lipschultz</a:t>
            </a:r>
            <a:r>
              <a:rPr lang="en-US" sz="1600" dirty="0" smtClean="0"/>
              <a:t> (phonetic spelling) I believe. My brother know who he is out there.</a:t>
            </a:r>
            <a:br>
              <a:rPr lang="en-US" sz="1600" dirty="0" smtClean="0"/>
            </a:br>
            <a:r>
              <a:rPr lang="en-US" sz="1600" dirty="0" smtClean="0"/>
              <a:t>THE COURT: Have you ever talked to that person? </a:t>
            </a:r>
            <a:br>
              <a:rPr lang="en-US" sz="1600" dirty="0" smtClean="0"/>
            </a:br>
            <a:r>
              <a:rPr lang="en-US" sz="1600" dirty="0" smtClean="0"/>
              <a:t>THE DEFENDANT: Yes. </a:t>
            </a:r>
            <a:br>
              <a:rPr lang="en-US" sz="1600" dirty="0" smtClean="0"/>
            </a:br>
            <a:r>
              <a:rPr lang="en-US" sz="1600" dirty="0" smtClean="0"/>
              <a:t>THE COURT: Okay. Where did you talk to that person? Where were you when you had that conversation? </a:t>
            </a:r>
            <a:br>
              <a:rPr lang="en-US" sz="1600" dirty="0" smtClean="0"/>
            </a:br>
            <a:r>
              <a:rPr lang="en-US" sz="1600" dirty="0" smtClean="0"/>
              <a:t>THE DEFENDANT: Over the phone. My family talked to him.</a:t>
            </a:r>
            <a:br>
              <a:rPr lang="en-US" sz="1600" dirty="0" smtClean="0"/>
            </a:br>
            <a:r>
              <a:rPr lang="en-US" sz="1600" dirty="0" smtClean="0"/>
              <a:t>THE COURT: You've not talked to him?</a:t>
            </a:r>
            <a:br>
              <a:rPr lang="en-US" sz="1600" dirty="0" smtClean="0"/>
            </a:br>
            <a:r>
              <a:rPr lang="en-US" sz="1600" dirty="0" smtClean="0"/>
              <a:t>THE DEFENDANT: Yes. He told me to call him today after court.</a:t>
            </a:r>
            <a:br>
              <a:rPr lang="en-US" sz="1600" dirty="0" smtClean="0"/>
            </a:br>
            <a:r>
              <a:rPr lang="en-US" sz="1600" dirty="0" smtClean="0"/>
              <a:t>THE COURT: Okay. So, to the best of your knowledge, he has not been given any money?</a:t>
            </a:r>
            <a:br>
              <a:rPr lang="en-US" sz="1600" dirty="0" smtClean="0"/>
            </a:br>
            <a:r>
              <a:rPr lang="en-US" sz="1600" dirty="0" smtClean="0"/>
              <a:t>THE DEFENDANT: No. He told me to call him after the Court today.</a:t>
            </a:r>
          </a:p>
          <a:p>
            <a:r>
              <a:rPr lang="en-US" sz="1600" dirty="0" smtClean="0"/>
              <a:t>THE COURT: Okay. He was not here today?</a:t>
            </a:r>
          </a:p>
          <a:p>
            <a:r>
              <a:rPr lang="en-US" sz="1600" dirty="0" smtClean="0"/>
              <a:t>THE DEFENDANT: No.</a:t>
            </a:r>
            <a:br>
              <a:rPr lang="en-US" sz="1600" dirty="0" smtClean="0"/>
            </a:br>
            <a:r>
              <a:rPr lang="en-US" sz="1600" dirty="0" smtClean="0"/>
              <a:t>THE COURT: Do you know what he looks like?</a:t>
            </a:r>
            <a:br>
              <a:rPr lang="en-US" sz="1600" dirty="0" smtClean="0"/>
            </a:br>
            <a:r>
              <a:rPr lang="en-US" sz="1600" dirty="0" smtClean="0"/>
              <a:t>THE DEFENDANT: No.</a:t>
            </a:r>
          </a:p>
          <a:p>
            <a:r>
              <a:rPr lang="en-US" sz="1600" dirty="0" smtClean="0"/>
              <a:t>Went to trial. </a:t>
            </a:r>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Reversed:</a:t>
            </a:r>
            <a:endParaRPr lang="en-US" dirty="0"/>
          </a:p>
        </p:txBody>
      </p:sp>
      <p:sp>
        <p:nvSpPr>
          <p:cNvPr id="5" name="Content Placeholder 4"/>
          <p:cNvSpPr>
            <a:spLocks noGrp="1"/>
          </p:cNvSpPr>
          <p:nvPr>
            <p:ph sz="quarter" idx="1"/>
          </p:nvPr>
        </p:nvSpPr>
        <p:spPr/>
        <p:txBody>
          <a:bodyPr/>
          <a:lstStyle/>
          <a:p>
            <a:r>
              <a:rPr lang="en-US" dirty="0" smtClean="0"/>
              <a:t>Here, we focus on the trial court's failure to inquire more thoroughly into defendant's request. Among other things, the trial judge did not ask the defendant why he wanted another lawyer, what he meant when he said he “hired” Jerry </a:t>
            </a:r>
            <a:r>
              <a:rPr lang="en-US" dirty="0" err="1" smtClean="0"/>
              <a:t>Lipschultz</a:t>
            </a:r>
            <a:r>
              <a:rPr lang="en-US" dirty="0" smtClean="0"/>
              <a:t/>
            </a:r>
            <a:br>
              <a:rPr lang="en-US" dirty="0" smtClean="0"/>
            </a:br>
            <a:r>
              <a:rPr lang="en-US" dirty="0" smtClean="0"/>
              <a:t/>
            </a:r>
            <a:br>
              <a:rPr lang="en-US" dirty="0" smtClean="0"/>
            </a:br>
            <a:r>
              <a:rPr lang="en-US" dirty="0" smtClean="0"/>
              <a:t>People v. Tucker  382 Ill.App.3d 916, 923, 889 N.E.2d 733, 739, 321 </a:t>
            </a:r>
            <a:r>
              <a:rPr lang="en-US" dirty="0" err="1" smtClean="0"/>
              <a:t>Ill.Dec</a:t>
            </a:r>
            <a:r>
              <a:rPr lang="en-US" dirty="0" smtClean="0"/>
              <a:t>. 468, 474 (</a:t>
            </a:r>
            <a:r>
              <a:rPr lang="en-US" dirty="0" err="1" smtClean="0"/>
              <a:t>Ill.App</a:t>
            </a:r>
            <a:r>
              <a:rPr lang="en-US" dirty="0" smtClean="0"/>
              <a:t>. 1 Dist.,2008)</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 .</a:t>
            </a:r>
            <a:endParaRPr lang="en-US" dirty="0"/>
          </a:p>
        </p:txBody>
      </p:sp>
      <p:sp>
        <p:nvSpPr>
          <p:cNvPr id="3" name="Content Placeholder 2"/>
          <p:cNvSpPr>
            <a:spLocks noGrp="1"/>
          </p:cNvSpPr>
          <p:nvPr>
            <p:ph sz="quarter" idx="1"/>
          </p:nvPr>
        </p:nvSpPr>
        <p:spPr/>
        <p:txBody>
          <a:bodyPr/>
          <a:lstStyle/>
          <a:p>
            <a:r>
              <a:rPr lang="en-US" sz="1800" dirty="0" smtClean="0"/>
              <a:t>“[THE] COURT: What can I do for you?</a:t>
            </a:r>
            <a:br>
              <a:rPr lang="en-US" sz="1800" dirty="0" smtClean="0"/>
            </a:br>
            <a:r>
              <a:rPr lang="en-US" sz="1800" dirty="0" smtClean="0"/>
              <a:t>[DEFENDANT]: Yes, sir-um-I believe I'd be better off that I should have a paid attorney in this case. I don't feel that [appointed counsel is] representing me to his best ability. I don't think he has my best interests at heart. I am facing a lot of time, and I just don't want to give my life away like that, man. I don't feel comfortable.</a:t>
            </a:r>
            <a:br>
              <a:rPr lang="en-US" sz="1800" dirty="0" smtClean="0"/>
            </a:br>
            <a:r>
              <a:rPr lang="en-US" sz="1800" dirty="0" smtClean="0"/>
              <a:t>THE COURT: So what's your point?</a:t>
            </a:r>
            <a:br>
              <a:rPr lang="en-US" sz="1800" dirty="0" smtClean="0"/>
            </a:br>
            <a:r>
              <a:rPr lang="en-US" sz="1800" dirty="0" smtClean="0"/>
              <a:t>[DEFENDANT]: If I could get some time to get a new lawyer?</a:t>
            </a:r>
            <a:br>
              <a:rPr lang="en-US" sz="1800" dirty="0" smtClean="0"/>
            </a:br>
            <a:r>
              <a:rPr lang="en-US" sz="1800" dirty="0" smtClean="0"/>
              <a:t>THE COURT: No, [your current trial attorney] is appointed to represent you. He's an extremely able and competent counsel, and we have started jury selection. I'm not going to appoint a new lawyer for you, all right?</a:t>
            </a:r>
            <a:br>
              <a:rPr lang="en-US" sz="1800" dirty="0" smtClean="0"/>
            </a:br>
            <a:r>
              <a:rPr lang="en-US" sz="1800" dirty="0" smtClean="0"/>
              <a:t>[DEFENDANT]: (Nodding head up and down).”</a:t>
            </a:r>
            <a:br>
              <a:rPr lang="en-US" sz="1800" dirty="0" smtClean="0"/>
            </a:br>
            <a:endParaRPr lang="en-US" sz="1800" dirty="0" smtClean="0"/>
          </a:p>
          <a:p>
            <a:pPr>
              <a:buNone/>
            </a:pPr>
            <a:r>
              <a:rPr lang="en-US" sz="1800" dirty="0" smtClean="0"/>
              <a:t>	People v. Montgomery  373 Ill.App.3d 1104, 1110, 872 N.E.2d 403, 408-409, 313 </a:t>
            </a:r>
            <a:r>
              <a:rPr lang="en-US" sz="1800" dirty="0" err="1" smtClean="0"/>
              <a:t>Ill.Dec</a:t>
            </a:r>
            <a:r>
              <a:rPr lang="en-US" sz="1800" dirty="0" smtClean="0"/>
              <a:t>. 420, 425 - 426 (</a:t>
            </a:r>
            <a:r>
              <a:rPr lang="en-US" sz="1800" dirty="0" err="1" smtClean="0"/>
              <a:t>Ill.App</a:t>
            </a:r>
            <a:r>
              <a:rPr lang="en-US" sz="1800" dirty="0" smtClean="0"/>
              <a:t>. 4 Dist.,2007)</a:t>
            </a:r>
            <a:br>
              <a:rPr lang="en-US" sz="1800" dirty="0" smtClean="0"/>
            </a:b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Affirmed, but . . . </a:t>
            </a:r>
            <a:endParaRPr lang="en-US" dirty="0"/>
          </a:p>
        </p:txBody>
      </p:sp>
      <p:sp>
        <p:nvSpPr>
          <p:cNvPr id="3" name="Content Placeholder 2"/>
          <p:cNvSpPr>
            <a:spLocks noGrp="1"/>
          </p:cNvSpPr>
          <p:nvPr>
            <p:ph sz="quarter" idx="1"/>
          </p:nvPr>
        </p:nvSpPr>
        <p:spPr/>
        <p:txBody>
          <a:bodyPr/>
          <a:lstStyle/>
          <a:p>
            <a:r>
              <a:rPr lang="en-US" dirty="0" smtClean="0"/>
              <a:t>we nevertheless suggest that it is always better practice for the trial court-when questions involving a defendant's representation arise-to engage in a thorough inquiry, so that reviewing courts will not be forced to draw inferences from a sparse record</a:t>
            </a:r>
            <a:br>
              <a:rPr lang="en-US" dirty="0" smtClean="0"/>
            </a:br>
            <a:r>
              <a:rPr lang="en-US" dirty="0" smtClean="0"/>
              <a:t/>
            </a:r>
            <a:br>
              <a:rPr lang="en-US" dirty="0" smtClean="0"/>
            </a:br>
            <a:r>
              <a:rPr lang="en-US" dirty="0" smtClean="0"/>
              <a:t>People v. Montgomery  373 Ill.App.3d 1104, 1112, 872 N.E.2d 403, 410, 313 </a:t>
            </a:r>
            <a:r>
              <a:rPr lang="en-US" dirty="0" err="1" smtClean="0"/>
              <a:t>Ill.Dec</a:t>
            </a:r>
            <a:r>
              <a:rPr lang="en-US" dirty="0" smtClean="0"/>
              <a:t>. 420, 427 (</a:t>
            </a:r>
            <a:r>
              <a:rPr lang="en-US" dirty="0" err="1" smtClean="0"/>
              <a:t>Ill.App</a:t>
            </a:r>
            <a:r>
              <a:rPr lang="en-US" dirty="0" smtClean="0"/>
              <a:t>. 4 Dist.,2007)</a:t>
            </a:r>
            <a:br>
              <a:rPr lang="en-US" dirty="0" smtClean="0"/>
            </a:b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best case on choice of Public Defender…</a:t>
            </a:r>
            <a:endParaRPr lang="en-US" dirty="0"/>
          </a:p>
        </p:txBody>
      </p:sp>
      <p:sp>
        <p:nvSpPr>
          <p:cNvPr id="3" name="Content Placeholder 2"/>
          <p:cNvSpPr>
            <a:spLocks noGrp="1"/>
          </p:cNvSpPr>
          <p:nvPr>
            <p:ph sz="quarter" idx="1"/>
          </p:nvPr>
        </p:nvSpPr>
        <p:spPr/>
        <p:txBody>
          <a:bodyPr/>
          <a:lstStyle/>
          <a:p>
            <a:r>
              <a:rPr lang="en-US" b="1" dirty="0" err="1" smtClean="0"/>
              <a:t>Burnette</a:t>
            </a:r>
            <a:r>
              <a:rPr lang="en-US" b="1" dirty="0" smtClean="0"/>
              <a:t> v. Terrell</a:t>
            </a:r>
            <a:br>
              <a:rPr lang="en-US" b="1" dirty="0" smtClean="0"/>
            </a:br>
            <a:r>
              <a:rPr lang="en-US" b="1" dirty="0" smtClean="0"/>
              <a:t>--- N.E.2d ----, 2009 WL 711334</a:t>
            </a:r>
            <a:br>
              <a:rPr lang="en-US" b="1" dirty="0" smtClean="0"/>
            </a:br>
            <a:r>
              <a:rPr lang="en-US" b="1" dirty="0" smtClean="0"/>
              <a:t>Ill.,2009.</a:t>
            </a:r>
            <a:br>
              <a:rPr lang="en-US" b="1" dirty="0" smtClean="0"/>
            </a:br>
            <a:r>
              <a:rPr lang="en-US" b="1" dirty="0" smtClean="0"/>
              <a:t>March 19, 2009 </a:t>
            </a:r>
            <a:br>
              <a:rPr lang="en-US" b="1" dirty="0" smtClean="0"/>
            </a:br>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2"/>
          <p:cNvSpPr>
            <a:spLocks noGrp="1"/>
          </p:cNvSpPr>
          <p:nvPr>
            <p:ph type="title"/>
          </p:nvPr>
        </p:nvSpPr>
        <p:spPr/>
        <p:txBody>
          <a:bodyPr/>
          <a:lstStyle/>
          <a:p>
            <a:pPr eaLnBrk="1" hangingPunct="1"/>
            <a:r>
              <a:rPr lang="en-US" dirty="0" smtClean="0"/>
              <a:t>The Seminal Case on Counsel of Choice: </a:t>
            </a:r>
          </a:p>
        </p:txBody>
      </p:sp>
      <p:sp>
        <p:nvSpPr>
          <p:cNvPr id="2" name="Subtitle 1"/>
          <p:cNvSpPr>
            <a:spLocks noGrp="1"/>
          </p:cNvSpPr>
          <p:nvPr>
            <p:ph sz="quarter" idx="1"/>
          </p:nvPr>
        </p:nvSpPr>
        <p:spPr/>
        <p:txBody>
          <a:bodyPr>
            <a:normAutofit fontScale="92500" lnSpcReduction="20000"/>
          </a:bodyPr>
          <a:lstStyle/>
          <a:p>
            <a:pPr eaLnBrk="1" fontAlgn="auto" hangingPunct="1">
              <a:spcAft>
                <a:spcPts val="0"/>
              </a:spcAft>
              <a:buNone/>
              <a:defRPr/>
            </a:pPr>
            <a:r>
              <a:rPr lang="en-US" dirty="0" smtClean="0"/>
              <a:t> SMITH, Petitioner,</a:t>
            </a:r>
            <a:br>
              <a:rPr lang="en-US" dirty="0" smtClean="0"/>
            </a:br>
            <a:r>
              <a:rPr lang="en-US" dirty="0" smtClean="0"/>
              <a:t>v.</a:t>
            </a:r>
            <a:br>
              <a:rPr lang="en-US" dirty="0" smtClean="0"/>
            </a:br>
            <a:endParaRPr lang="en-US" dirty="0" smtClean="0"/>
          </a:p>
          <a:p>
            <a:pPr eaLnBrk="1" fontAlgn="auto" hangingPunct="1">
              <a:spcAft>
                <a:spcPts val="0"/>
              </a:spcAft>
              <a:buNone/>
              <a:defRPr/>
            </a:pPr>
            <a:r>
              <a:rPr lang="en-US" dirty="0" smtClean="0"/>
              <a:t>The SUPERIOR COURT OF LOS ANGELES COUNTY, </a:t>
            </a:r>
          </a:p>
          <a:p>
            <a:pPr eaLnBrk="1" fontAlgn="auto" hangingPunct="1">
              <a:spcAft>
                <a:spcPts val="0"/>
              </a:spcAft>
              <a:buNone/>
              <a:defRPr/>
            </a:pPr>
            <a:endParaRPr lang="en-US" dirty="0" smtClean="0"/>
          </a:p>
          <a:p>
            <a:pPr eaLnBrk="1" fontAlgn="auto" hangingPunct="1">
              <a:spcAft>
                <a:spcPts val="0"/>
              </a:spcAft>
              <a:buNone/>
              <a:defRPr/>
            </a:pPr>
            <a:r>
              <a:rPr lang="en-US" dirty="0" smtClean="0"/>
              <a:t>Respondent;</a:t>
            </a:r>
            <a:br>
              <a:rPr lang="en-US" dirty="0" smtClean="0"/>
            </a:br>
            <a:endParaRPr lang="en-US" dirty="0" smtClean="0"/>
          </a:p>
          <a:p>
            <a:pPr eaLnBrk="1" fontAlgn="auto" hangingPunct="1">
              <a:spcAft>
                <a:spcPts val="0"/>
              </a:spcAft>
              <a:buNone/>
              <a:defRPr/>
            </a:pPr>
            <a:r>
              <a:rPr lang="en-US" dirty="0" smtClean="0"/>
              <a:t>The PEOPLE et al., Real Parties In Interest.</a:t>
            </a:r>
            <a:br>
              <a:rPr lang="en-US" dirty="0" smtClean="0"/>
            </a:br>
            <a:r>
              <a:rPr lang="en-US" dirty="0" smtClean="0"/>
              <a:t/>
            </a:r>
            <a:br>
              <a:rPr lang="en-US" dirty="0" smtClean="0"/>
            </a:br>
            <a:r>
              <a:rPr lang="en-US" dirty="0" smtClean="0"/>
              <a:t/>
            </a:r>
            <a:br>
              <a:rPr lang="en-US" dirty="0" smtClean="0"/>
            </a:br>
            <a:r>
              <a:rPr lang="en-US" dirty="0" smtClean="0"/>
              <a:t>Smith v. Superior Court of Los Angeles County  68 Cal.2d 547, 440 P.2d 65, 68 </a:t>
            </a:r>
            <a:r>
              <a:rPr lang="en-US" dirty="0" err="1" smtClean="0"/>
              <a:t>Cal.Rptr</a:t>
            </a:r>
            <a:r>
              <a:rPr lang="en-US" dirty="0" smtClean="0"/>
              <a:t>. 1 (Cal. 1968)</a:t>
            </a:r>
            <a:br>
              <a:rPr lang="en-US" dirty="0" smtClean="0"/>
            </a:br>
            <a:endParaRPr lang="en-US" dirty="0" smtClean="0"/>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378825" cy="1520825"/>
          </a:xfrm>
        </p:spPr>
        <p:txBody>
          <a:bodyPr>
            <a:normAutofit fontScale="90000"/>
          </a:bodyPr>
          <a:lstStyle/>
          <a:p>
            <a:pPr eaLnBrk="1" fontAlgn="auto" hangingPunct="1">
              <a:spcAft>
                <a:spcPts val="0"/>
              </a:spcAft>
              <a:defRPr/>
            </a:pPr>
            <a:r>
              <a:rPr lang="en-US" dirty="0" smtClean="0"/>
              <a:t/>
            </a:r>
            <a:br>
              <a:rPr lang="en-US" dirty="0" smtClean="0"/>
            </a:br>
            <a:r>
              <a:rPr lang="en-US" dirty="0" smtClean="0"/>
              <a:t>:</a:t>
            </a:r>
            <a:br>
              <a:rPr lang="en-US" dirty="0" smtClean="0"/>
            </a:br>
            <a:r>
              <a:rPr lang="en-US" dirty="0" smtClean="0"/>
              <a:t/>
            </a:r>
            <a:br>
              <a:rPr lang="en-US" dirty="0" smtClean="0"/>
            </a:br>
            <a:r>
              <a:rPr lang="en-US" dirty="0" smtClean="0"/>
              <a:t>The Onion Field</a:t>
            </a:r>
            <a:endParaRPr lang="en-US" dirty="0"/>
          </a:p>
        </p:txBody>
      </p:sp>
      <p:sp>
        <p:nvSpPr>
          <p:cNvPr id="16387" name="Content Placeholder 2"/>
          <p:cNvSpPr>
            <a:spLocks noGrp="1"/>
          </p:cNvSpPr>
          <p:nvPr>
            <p:ph sz="quarter" idx="1"/>
          </p:nvPr>
        </p:nvSpPr>
        <p:spPr>
          <a:xfrm>
            <a:off x="301625" y="1527175"/>
            <a:ext cx="8504238" cy="4572000"/>
          </a:xfrm>
        </p:spPr>
        <p:txBody>
          <a:bodyPr/>
          <a:lstStyle/>
          <a:p>
            <a:pPr eaLnBrk="1" hangingPunct="1"/>
            <a:endParaRPr lang="en-US" dirty="0" smtClean="0"/>
          </a:p>
          <a:p>
            <a:pPr eaLnBrk="1" hangingPunct="1">
              <a:buNone/>
            </a:pPr>
            <a:r>
              <a:rPr lang="en-US" dirty="0" smtClean="0"/>
              <a:t>Together with Gregory </a:t>
            </a:r>
            <a:r>
              <a:rPr lang="en-US" dirty="0" err="1" smtClean="0"/>
              <a:t>Ulas</a:t>
            </a:r>
            <a:r>
              <a:rPr lang="en-US" dirty="0" smtClean="0"/>
              <a:t> Powell, Jimmy Lee Smith was convicted of killing two police officers in an onion field.  After being convicted and sentenced to death, Jimmy Lee Smith was represented on appeal by Irving </a:t>
            </a:r>
            <a:r>
              <a:rPr lang="en-US" dirty="0" err="1" smtClean="0"/>
              <a:t>Kanarek</a:t>
            </a:r>
            <a:r>
              <a:rPr lang="en-US" dirty="0" smtClean="0"/>
              <a:t>. His conviction was reversed for a Escobedo violation, and on remand </a:t>
            </a:r>
            <a:r>
              <a:rPr lang="en-US" dirty="0" err="1" smtClean="0"/>
              <a:t>Kanarek</a:t>
            </a:r>
            <a:r>
              <a:rPr lang="en-US" dirty="0" smtClean="0"/>
              <a:t> was appointed as trial counsel.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solidFill>
                  <a:srgbClr val="7B9899"/>
                </a:solidFill>
              </a:rPr>
              <a:t>After </a:t>
            </a:r>
            <a:r>
              <a:rPr lang="en-US" dirty="0" err="1" smtClean="0">
                <a:solidFill>
                  <a:srgbClr val="7B9899"/>
                </a:solidFill>
              </a:rPr>
              <a:t>Kanarek</a:t>
            </a:r>
            <a:r>
              <a:rPr lang="en-US" dirty="0" smtClean="0">
                <a:solidFill>
                  <a:srgbClr val="7B9899"/>
                </a:solidFill>
              </a:rPr>
              <a:t> wins the Appeal … </a:t>
            </a:r>
          </a:p>
        </p:txBody>
      </p:sp>
      <p:sp>
        <p:nvSpPr>
          <p:cNvPr id="17411" name="Content Placeholder 2"/>
          <p:cNvSpPr>
            <a:spLocks noGrp="1"/>
          </p:cNvSpPr>
          <p:nvPr>
            <p:ph sz="quarter" idx="1"/>
          </p:nvPr>
        </p:nvSpPr>
        <p:spPr>
          <a:xfrm>
            <a:off x="301625" y="1527175"/>
            <a:ext cx="8504238" cy="4572000"/>
          </a:xfrm>
        </p:spPr>
        <p:txBody>
          <a:bodyPr/>
          <a:lstStyle/>
          <a:p>
            <a:pPr eaLnBrk="1" hangingPunct="1"/>
            <a:endParaRPr lang="en-US" sz="2400" dirty="0" smtClean="0"/>
          </a:p>
          <a:p>
            <a:pPr eaLnBrk="1" hangingPunct="1">
              <a:buNone/>
            </a:pPr>
            <a:r>
              <a:rPr lang="en-US" sz="2800" dirty="0" smtClean="0"/>
              <a:t>And is appointed as trial counsel . . . “In the course of argument on a severance motion, an abrasive colloquy arose by reason of an apparent compulsive tendency of Mr. </a:t>
            </a:r>
            <a:r>
              <a:rPr lang="en-US" sz="2800" dirty="0" err="1" smtClean="0"/>
              <a:t>Kanarek</a:t>
            </a:r>
            <a:r>
              <a:rPr lang="en-US" sz="2800" dirty="0" smtClean="0"/>
              <a:t> to interrupt before Judge Alarcon had finished speaking. The judge admonished him in this regard, and after further argument the proceedings were continued to the following day.”</a:t>
            </a:r>
            <a:br>
              <a:rPr lang="en-US" sz="2800" dirty="0" smtClean="0"/>
            </a:br>
            <a:r>
              <a:rPr lang="en-US" sz="2800" dirty="0" smtClean="0"/>
              <a:t/>
            </a:r>
            <a:br>
              <a:rPr lang="en-US" sz="2800" dirty="0" smtClean="0"/>
            </a:br>
            <a:endParaRPr lang="en-US" sz="2800" dirty="0" smtClean="0"/>
          </a:p>
          <a:p>
            <a:pPr eaLnBrk="1" hangingPunct="1">
              <a:buFont typeface="Wingdings 2" pitchFamily="18" charset="2"/>
              <a:buNone/>
            </a:pPr>
            <a:endParaRPr lang="en-US" sz="2800" dirty="0" smtClean="0"/>
          </a:p>
          <a:p>
            <a:pPr eaLnBrk="1" hangingPunct="1">
              <a:buFont typeface="Wingdings 2" pitchFamily="18" charset="2"/>
              <a:buNone/>
            </a:pPr>
            <a:endParaRPr lang="en-US" sz="2800" dirty="0" smtClean="0"/>
          </a:p>
          <a:p>
            <a:pPr eaLnBrk="1" hangingPunct="1">
              <a:buFont typeface="Wingdings 2" pitchFamily="18" charset="2"/>
              <a:buNone/>
            </a:pPr>
            <a:endParaRPr lang="en-US" sz="2800" dirty="0" smtClean="0"/>
          </a:p>
          <a:p>
            <a:pPr eaLnBrk="1" hangingPunct="1">
              <a:buFont typeface="Wingdings 2" pitchFamily="18" charset="2"/>
              <a:buNone/>
            </a:pPr>
            <a:endParaRPr lang="en-US" sz="2800" dirty="0" smtClean="0"/>
          </a:p>
          <a:p>
            <a:pPr eaLnBrk="1" hangingPunct="1">
              <a:buFont typeface="Wingdings 2" pitchFamily="18" charset="2"/>
              <a:buNone/>
            </a:pPr>
            <a:r>
              <a:rPr lang="en-US" sz="1600" dirty="0" smtClean="0"/>
              <a:t/>
            </a:r>
            <a:br>
              <a:rPr lang="en-US" sz="1600" dirty="0" smtClean="0"/>
            </a:b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rgbClr val="7B9899"/>
                </a:solidFill>
              </a:rPr>
              <a:t>The next day . . .  </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pitchFamily="18" charset="2"/>
              <a:buNone/>
              <a:defRPr/>
            </a:pPr>
            <a:endParaRPr lang="en-US" dirty="0" smtClean="0"/>
          </a:p>
          <a:p>
            <a:pPr marL="274320" indent="-274320" eaLnBrk="1" fontAlgn="auto" hangingPunct="1">
              <a:spcAft>
                <a:spcPts val="0"/>
              </a:spcAft>
              <a:buFont typeface="Wingdings 2"/>
              <a:buChar char=""/>
              <a:defRPr/>
            </a:pPr>
            <a:r>
              <a:rPr lang="en-US" dirty="0" smtClean="0"/>
              <a:t>During an argument on severance, </a:t>
            </a:r>
            <a:r>
              <a:rPr lang="en-US" dirty="0" err="1" smtClean="0"/>
              <a:t>Kanarek</a:t>
            </a:r>
            <a:r>
              <a:rPr lang="en-US" dirty="0" smtClean="0"/>
              <a:t>  requests time to research a legal point. The judge then asks him if he has ever tried a capital case, and he says no. </a:t>
            </a:r>
          </a:p>
          <a:p>
            <a:pPr marL="274320" indent="-274320" eaLnBrk="1" fontAlgn="auto" hangingPunct="1">
              <a:spcAft>
                <a:spcPts val="0"/>
              </a:spcAft>
              <a:buFont typeface="Wingdings 2"/>
              <a:buChar char=""/>
              <a:defRPr/>
            </a:pPr>
            <a:r>
              <a:rPr lang="en-US" dirty="0" smtClean="0"/>
              <a:t>The judge then continues the case so he can do research  on . . . </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err="1" smtClean="0"/>
              <a:t>Kanarek</a:t>
            </a:r>
            <a:r>
              <a:rPr lang="en-US" dirty="0" smtClean="0"/>
              <a:t>. </a:t>
            </a:r>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solidFill>
                  <a:srgbClr val="7B9899"/>
                </a:solidFill>
              </a:rPr>
              <a:t>After doing research, the judge finds the smoking gun . . .  </a:t>
            </a:r>
          </a:p>
        </p:txBody>
      </p:sp>
      <p:sp>
        <p:nvSpPr>
          <p:cNvPr id="19459" name="Content Placeholder 2"/>
          <p:cNvSpPr>
            <a:spLocks noGrp="1"/>
          </p:cNvSpPr>
          <p:nvPr>
            <p:ph sz="quarter" idx="1"/>
          </p:nvPr>
        </p:nvSpPr>
        <p:spPr>
          <a:xfrm>
            <a:off x="301625" y="1527175"/>
            <a:ext cx="8504238" cy="4572000"/>
          </a:xfrm>
        </p:spPr>
        <p:txBody>
          <a:bodyPr/>
          <a:lstStyle/>
          <a:p>
            <a:r>
              <a:rPr lang="en-US" dirty="0" smtClean="0"/>
              <a:t>“The </a:t>
            </a:r>
            <a:r>
              <a:rPr lang="en-US" dirty="0" err="1" smtClean="0"/>
              <a:t>Flanagin</a:t>
            </a:r>
            <a:r>
              <a:rPr lang="en-US" dirty="0" smtClean="0"/>
              <a:t> matter was a case in which Mr. </a:t>
            </a:r>
            <a:r>
              <a:rPr lang="en-US" dirty="0" err="1" smtClean="0"/>
              <a:t>Kanarek</a:t>
            </a:r>
            <a:r>
              <a:rPr lang="en-US" dirty="0" smtClean="0"/>
              <a:t> was the attorney of record as retained counsel and in that matter there was a motion for a new trial. Among the reasons indicated by Judge A. Andrew Hauk, now of the Federal District Court, for his granting the motion for a new trial was the inadequacy of the representation of Mr. </a:t>
            </a:r>
            <a:r>
              <a:rPr lang="en-US" dirty="0" err="1" smtClean="0"/>
              <a:t>Flanagin</a:t>
            </a:r>
            <a:r>
              <a:rPr lang="en-US" dirty="0" smtClean="0"/>
              <a:t> in that case. Mr. </a:t>
            </a:r>
            <a:r>
              <a:rPr lang="en-US" dirty="0" err="1" smtClean="0"/>
              <a:t>Flanagin</a:t>
            </a:r>
            <a:r>
              <a:rPr lang="en-US" dirty="0" smtClean="0"/>
              <a:t> was charged in that case with possession of marijuana, one cigarette. There was a time estimate by the People of one day. The case took some two weeks to try.”</a:t>
            </a:r>
          </a:p>
          <a:p>
            <a:r>
              <a:rPr lang="en-US" dirty="0" smtClean="0"/>
              <a:t/>
            </a:r>
            <a:br>
              <a:rPr lang="en-US" dirty="0" smtClean="0"/>
            </a:br>
            <a:r>
              <a:rPr lang="en-US" dirty="0" smtClean="0"/>
              <a:t/>
            </a:r>
            <a:br>
              <a:rPr lang="en-US" dirty="0" smtClean="0"/>
            </a:br>
            <a:r>
              <a:rPr lang="en-US" dirty="0" smtClean="0"/>
              <a:t/>
            </a:r>
            <a:br>
              <a:rPr lang="en-US" dirty="0" smtClean="0"/>
            </a:br>
            <a:r>
              <a:rPr lang="en-US" dirty="0" smtClean="0"/>
              <a:t>Smith v. Superior Court of Los Angeles County  68 Cal.2d 547, 552, 440 P.2d 65, 68, 68 </a:t>
            </a:r>
            <a:r>
              <a:rPr lang="en-US" dirty="0" err="1" smtClean="0"/>
              <a:t>Cal.Rptr</a:t>
            </a:r>
            <a:r>
              <a:rPr lang="en-US" dirty="0" smtClean="0"/>
              <a:t>. 1, 4 (Cal. 1968)</a:t>
            </a:r>
            <a:br>
              <a:rPr lang="en-US" dirty="0" smtClean="0"/>
            </a:br>
            <a:endParaRPr lang="en-US" dirty="0" smtClean="0"/>
          </a:p>
          <a:p>
            <a:pPr eaLnBrk="1" hangingPunct="1"/>
            <a:endParaRPr lang="en-US" dirty="0" smtClean="0"/>
          </a:p>
        </p:txBody>
      </p:sp>
      <p:sp>
        <p:nvSpPr>
          <p:cNvPr id="19460" name="Rectangle 3"/>
          <p:cNvSpPr>
            <a:spLocks noChangeArrowheads="1"/>
          </p:cNvSpPr>
          <p:nvPr/>
        </p:nvSpPr>
        <p:spPr bwMode="auto">
          <a:xfrm>
            <a:off x="2286000" y="2136775"/>
            <a:ext cx="4572000" cy="461963"/>
          </a:xfrm>
          <a:prstGeom prst="rect">
            <a:avLst/>
          </a:prstGeom>
          <a:noFill/>
          <a:ln w="9525">
            <a:noFill/>
            <a:miter lim="800000"/>
            <a:headEnd/>
            <a:tailEnd/>
          </a:ln>
        </p:spPr>
        <p:txBody>
          <a:bodyPr>
            <a:spAutoFit/>
          </a:bodyPr>
          <a:lstStyle/>
          <a:p>
            <a:r>
              <a:rPr lang="en-US" sz="2400">
                <a:latin typeface="Georgia" pitchFamily="18" charset="0"/>
              </a:rPr>
              <a:t>“</a:t>
            </a:r>
            <a:endParaRPr lang="en-US">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r>
              <a:rPr lang="en-US" dirty="0" smtClean="0">
                <a:solidFill>
                  <a:srgbClr val="7B9899"/>
                </a:solidFill>
              </a:rPr>
              <a:t>And boots him from the case: </a:t>
            </a:r>
          </a:p>
        </p:txBody>
      </p:sp>
      <p:sp>
        <p:nvSpPr>
          <p:cNvPr id="20483" name="Content Placeholder 4"/>
          <p:cNvSpPr>
            <a:spLocks noGrp="1"/>
          </p:cNvSpPr>
          <p:nvPr>
            <p:ph sz="quarter" idx="1"/>
          </p:nvPr>
        </p:nvSpPr>
        <p:spPr>
          <a:xfrm>
            <a:off x="301625" y="1527175"/>
            <a:ext cx="8504238" cy="4572000"/>
          </a:xfrm>
        </p:spPr>
        <p:txBody>
          <a:bodyPr/>
          <a:lstStyle/>
          <a:p>
            <a:pPr eaLnBrk="1" hangingPunct="1"/>
            <a:r>
              <a:rPr lang="en-US" dirty="0" smtClean="0"/>
              <a:t>He finds that </a:t>
            </a:r>
            <a:r>
              <a:rPr lang="en-US" dirty="0" err="1" smtClean="0"/>
              <a:t>Kanarek</a:t>
            </a:r>
            <a:r>
              <a:rPr lang="en-US" dirty="0" smtClean="0"/>
              <a:t> is not competent to try a death penalty case. </a:t>
            </a:r>
          </a:p>
          <a:p>
            <a:pPr eaLnBrk="1" hangingPunct="1"/>
            <a:endParaRPr lang="en-US" dirty="0" smtClean="0"/>
          </a:p>
          <a:p>
            <a:pPr eaLnBrk="1" hangingPunct="1"/>
            <a:r>
              <a:rPr lang="en-US" dirty="0" smtClean="0"/>
              <a:t>And appoints Jimmy Lee Smith a new attorney, an ex – police officer. </a:t>
            </a:r>
          </a:p>
          <a:p>
            <a:pPr eaLnBrk="1" hangingPunct="1"/>
            <a:endParaRPr lang="en-US" dirty="0" smtClean="0"/>
          </a:p>
          <a:p>
            <a:pPr eaLnBrk="1" hangingPunct="1"/>
            <a:r>
              <a:rPr lang="en-US" dirty="0" smtClean="0"/>
              <a:t>Jimmy Lee Smith is unhappy </a:t>
            </a:r>
            <a:br>
              <a:rPr lang="en-US" dirty="0" smtClean="0"/>
            </a:b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On appeal, reversed</a:t>
            </a:r>
            <a:endParaRPr lang="en-US" dirty="0"/>
          </a:p>
        </p:txBody>
      </p:sp>
      <p:sp>
        <p:nvSpPr>
          <p:cNvPr id="3" name="Content Placeholder 2"/>
          <p:cNvSpPr>
            <a:spLocks noGrp="1"/>
          </p:cNvSpPr>
          <p:nvPr>
            <p:ph sz="quarter" idx="1"/>
          </p:nvPr>
        </p:nvSpPr>
        <p:spPr>
          <a:xfrm>
            <a:off x="301625" y="1527175"/>
            <a:ext cx="8504238" cy="4572000"/>
          </a:xfrm>
        </p:spPr>
        <p:txBody>
          <a:bodyPr/>
          <a:lstStyle/>
          <a:p>
            <a:pPr eaLnBrk="1" hangingPunct="1">
              <a:buNone/>
              <a:defRPr/>
            </a:pPr>
            <a:r>
              <a:rPr lang="en-US" dirty="0" smtClean="0">
                <a:solidFill>
                  <a:schemeClr val="tx1">
                    <a:lumMod val="95000"/>
                    <a:lumOff val="5000"/>
                  </a:schemeClr>
                </a:solidFill>
              </a:rPr>
              <a:t>The key holding:</a:t>
            </a:r>
          </a:p>
          <a:p>
            <a:pPr eaLnBrk="1" hangingPunct="1">
              <a:buNone/>
              <a:defRPr/>
            </a:pPr>
            <a:endParaRPr lang="en-US" dirty="0" smtClean="0">
              <a:solidFill>
                <a:schemeClr val="tx1">
                  <a:lumMod val="95000"/>
                  <a:lumOff val="5000"/>
                </a:schemeClr>
              </a:solidFill>
            </a:endParaRPr>
          </a:p>
          <a:p>
            <a:pPr eaLnBrk="1" hangingPunct="1">
              <a:buNone/>
              <a:defRPr/>
            </a:pPr>
            <a:r>
              <a:rPr lang="en-US" dirty="0" smtClean="0"/>
              <a:t>	</a:t>
            </a:r>
            <a:r>
              <a:rPr lang="en-US" sz="2000" dirty="0" smtClean="0"/>
              <a:t>Nevertheless we must consider whether a court-appointed counsel may be dismissed, over the defendant's objection, in circumstances in which a retained counsel could not be removed. A superficial response is that the defendant does not pay his fee, and hence has no ground to complain as long as the attorney currently handling his case is competent. But </a:t>
            </a:r>
            <a:r>
              <a:rPr lang="en-US" sz="2000" dirty="0" smtClean="0">
                <a:solidFill>
                  <a:srgbClr val="FF0000"/>
                </a:solidFill>
              </a:rPr>
              <a:t>the attorney-client relationship is not that elementary: it involves not just the causal assistance of a member of the bar, but an intimate process of consultation and planning which culminates in a state of trust and confidence between the client and his attorney</a:t>
            </a:r>
            <a:r>
              <a:rPr lang="en-US" sz="2000" dirty="0" smtClean="0"/>
              <a:t>. This is particularly essential, of course, when the attorney is defending the client's life or liberty</a:t>
            </a:r>
            <a:r>
              <a:rPr lang="en-US" dirty="0" smtClean="0"/>
              <a:t/>
            </a:r>
            <a:br>
              <a:rPr lang="en-US" dirty="0" smtClean="0"/>
            </a:br>
            <a:r>
              <a:rPr lang="en-US" dirty="0" smtClean="0"/>
              <a:t/>
            </a:r>
            <a:br>
              <a:rPr lang="en-US" dirty="0" smtClean="0"/>
            </a:br>
            <a:endParaRPr lang="en-US" dirty="0" smtClean="0"/>
          </a:p>
          <a:p>
            <a:pPr eaLnBrk="1" hangingPunct="1">
              <a:buNone/>
              <a:defRPr/>
            </a:pP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489</TotalTime>
  <Words>1444</Words>
  <Application>Microsoft Office PowerPoint</Application>
  <PresentationFormat>On-screen Show (4:3)</PresentationFormat>
  <Paragraphs>176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Counsel of choice: or Homage to Irving Kanarek</vt:lpstr>
      <vt:lpstr>Some key questions:</vt:lpstr>
      <vt:lpstr>The Seminal Case on Counsel of Choice: </vt:lpstr>
      <vt:lpstr> :  The Onion Field</vt:lpstr>
      <vt:lpstr>After Kanarek wins the Appeal … </vt:lpstr>
      <vt:lpstr>The next day . . .  </vt:lpstr>
      <vt:lpstr>After doing research, the judge finds the smoking gun . . .  </vt:lpstr>
      <vt:lpstr>And boots him from the case: </vt:lpstr>
      <vt:lpstr>On appeal, reversed</vt:lpstr>
      <vt:lpstr> Sidebar: The Career of Irving Kanarek</vt:lpstr>
      <vt:lpstr>Other info on Kanarek:</vt:lpstr>
      <vt:lpstr>Still more Kanarek Lore </vt:lpstr>
      <vt:lpstr>Illinois cases following Smith:</vt:lpstr>
      <vt:lpstr>The low point of the United Supreme Court’s   counsel of choice jurisprudence</vt:lpstr>
      <vt:lpstr>Slappy is too nice . . . </vt:lpstr>
      <vt:lpstr>Judge and Hotchkiss screw Slappy over: </vt:lpstr>
      <vt:lpstr>Justice Burger doesn’t get it:</vt:lpstr>
      <vt:lpstr>And another limitation:</vt:lpstr>
      <vt:lpstr>Justice Scalia to the rescue:</vt:lpstr>
      <vt:lpstr>And . . . </vt:lpstr>
      <vt:lpstr>Limitations on Counsel of Choice:  Eve of Trial Cases </vt:lpstr>
      <vt:lpstr>Need to make reasonable inquiry:</vt:lpstr>
      <vt:lpstr>Another example:</vt:lpstr>
      <vt:lpstr>Colloquy:</vt:lpstr>
      <vt:lpstr>Reversed:</vt:lpstr>
      <vt:lpstr>But . . .</vt:lpstr>
      <vt:lpstr>Affirmed, but . . . </vt:lpstr>
      <vt:lpstr>The last, best case on choice of Public Defender…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side of reasonable doubt: Defense evidence and its limitiations</dc:title>
  <dc:creator>srichards</dc:creator>
  <cp:lastModifiedBy>srichards</cp:lastModifiedBy>
  <cp:revision>9</cp:revision>
  <dcterms:created xsi:type="dcterms:W3CDTF">2008-10-04T03:39:55Z</dcterms:created>
  <dcterms:modified xsi:type="dcterms:W3CDTF">2009-05-14T11:47:06Z</dcterms:modified>
</cp:coreProperties>
</file>